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0"/>
  </p:notesMasterIdLst>
  <p:handoutMasterIdLst>
    <p:handoutMasterId r:id="rId71"/>
  </p:handoutMasterIdLst>
  <p:sldIdLst>
    <p:sldId id="256" r:id="rId3"/>
    <p:sldId id="257" r:id="rId4"/>
    <p:sldId id="258" r:id="rId5"/>
    <p:sldId id="259" r:id="rId6"/>
    <p:sldId id="260" r:id="rId7"/>
    <p:sldId id="266" r:id="rId8"/>
    <p:sldId id="261" r:id="rId9"/>
    <p:sldId id="262" r:id="rId10"/>
    <p:sldId id="263"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30" r:id="rId67"/>
    <p:sldId id="321" r:id="rId68"/>
    <p:sldId id="322" r:id="rId69"/>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 d="1"/>
        <a:sy n="1" d="1"/>
      </p:scale>
      <p:origin x="0" y="0"/>
    </p:cViewPr>
  </p:notesTextViewPr>
  <p:sorterViewPr>
    <p:cViewPr>
      <p:scale>
        <a:sx n="100" d="100"/>
        <a:sy n="100" d="100"/>
      </p:scale>
      <p:origin x="0" y="3648"/>
    </p:cViewPr>
  </p:sorterViewPr>
  <p:notesViewPr>
    <p:cSldViewPr>
      <p:cViewPr varScale="1">
        <p:scale>
          <a:sx n="49" d="100"/>
          <a:sy n="49" d="100"/>
        </p:scale>
        <p:origin x="-3006" y="-114"/>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233153F-D631-4D78-813D-C738D1D53942}" type="datetimeFigureOut">
              <a:rPr lang="en-US" smtClean="0"/>
              <a:pPr/>
              <a:t>1/28/2014</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348219B-7EEC-4B6F-98B7-C46164313B52}" type="slidenum">
              <a:rPr lang="en-US" smtClean="0"/>
              <a:pPr/>
              <a:t>‹#›</a:t>
            </a:fld>
            <a:endParaRPr lang="en-US"/>
          </a:p>
        </p:txBody>
      </p:sp>
    </p:spTree>
    <p:extLst>
      <p:ext uri="{BB962C8B-B14F-4D97-AF65-F5344CB8AC3E}">
        <p14:creationId xmlns:p14="http://schemas.microsoft.com/office/powerpoint/2010/main" xmlns="" val="4294620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a:t>
            </a:fld>
            <a:endParaRPr lang="en-US"/>
          </a:p>
        </p:txBody>
      </p:sp>
    </p:spTree>
    <p:extLst>
      <p:ext uri="{BB962C8B-B14F-4D97-AF65-F5344CB8AC3E}">
        <p14:creationId xmlns:p14="http://schemas.microsoft.com/office/powerpoint/2010/main" xmlns="" val="3856047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10</a:t>
            </a:fld>
            <a:endParaRPr lang="en-US"/>
          </a:p>
        </p:txBody>
      </p:sp>
    </p:spTree>
    <p:extLst>
      <p:ext uri="{BB962C8B-B14F-4D97-AF65-F5344CB8AC3E}">
        <p14:creationId xmlns:p14="http://schemas.microsoft.com/office/powerpoint/2010/main" xmlns="" val="3280347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11</a:t>
            </a:fld>
            <a:endParaRPr lang="en-US"/>
          </a:p>
        </p:txBody>
      </p:sp>
    </p:spTree>
    <p:extLst>
      <p:ext uri="{BB962C8B-B14F-4D97-AF65-F5344CB8AC3E}">
        <p14:creationId xmlns:p14="http://schemas.microsoft.com/office/powerpoint/2010/main" xmlns="" val="112724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12</a:t>
            </a:fld>
            <a:endParaRPr lang="en-US"/>
          </a:p>
        </p:txBody>
      </p:sp>
    </p:spTree>
    <p:extLst>
      <p:ext uri="{BB962C8B-B14F-4D97-AF65-F5344CB8AC3E}">
        <p14:creationId xmlns:p14="http://schemas.microsoft.com/office/powerpoint/2010/main" xmlns="" val="1359496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13</a:t>
            </a:fld>
            <a:endParaRPr lang="en-US"/>
          </a:p>
        </p:txBody>
      </p:sp>
    </p:spTree>
    <p:extLst>
      <p:ext uri="{BB962C8B-B14F-4D97-AF65-F5344CB8AC3E}">
        <p14:creationId xmlns:p14="http://schemas.microsoft.com/office/powerpoint/2010/main" xmlns="" val="577332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14</a:t>
            </a:fld>
            <a:endParaRPr lang="en-US"/>
          </a:p>
        </p:txBody>
      </p:sp>
    </p:spTree>
    <p:extLst>
      <p:ext uri="{BB962C8B-B14F-4D97-AF65-F5344CB8AC3E}">
        <p14:creationId xmlns:p14="http://schemas.microsoft.com/office/powerpoint/2010/main" xmlns="" val="2397740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15</a:t>
            </a:fld>
            <a:endParaRPr lang="en-US"/>
          </a:p>
        </p:txBody>
      </p:sp>
    </p:spTree>
    <p:extLst>
      <p:ext uri="{BB962C8B-B14F-4D97-AF65-F5344CB8AC3E}">
        <p14:creationId xmlns:p14="http://schemas.microsoft.com/office/powerpoint/2010/main" xmlns="" val="2510359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16</a:t>
            </a:fld>
            <a:endParaRPr lang="en-US"/>
          </a:p>
        </p:txBody>
      </p:sp>
    </p:spTree>
    <p:extLst>
      <p:ext uri="{BB962C8B-B14F-4D97-AF65-F5344CB8AC3E}">
        <p14:creationId xmlns:p14="http://schemas.microsoft.com/office/powerpoint/2010/main" xmlns="" val="591976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17</a:t>
            </a:fld>
            <a:endParaRPr lang="en-US"/>
          </a:p>
        </p:txBody>
      </p:sp>
    </p:spTree>
    <p:extLst>
      <p:ext uri="{BB962C8B-B14F-4D97-AF65-F5344CB8AC3E}">
        <p14:creationId xmlns:p14="http://schemas.microsoft.com/office/powerpoint/2010/main" xmlns="" val="405466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18</a:t>
            </a:fld>
            <a:endParaRPr lang="en-US"/>
          </a:p>
        </p:txBody>
      </p:sp>
    </p:spTree>
    <p:extLst>
      <p:ext uri="{BB962C8B-B14F-4D97-AF65-F5344CB8AC3E}">
        <p14:creationId xmlns:p14="http://schemas.microsoft.com/office/powerpoint/2010/main" xmlns="" val="725181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19</a:t>
            </a:fld>
            <a:endParaRPr lang="en-US"/>
          </a:p>
        </p:txBody>
      </p:sp>
    </p:spTree>
    <p:extLst>
      <p:ext uri="{BB962C8B-B14F-4D97-AF65-F5344CB8AC3E}">
        <p14:creationId xmlns:p14="http://schemas.microsoft.com/office/powerpoint/2010/main" xmlns="" val="2905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a:t>
            </a:fld>
            <a:endParaRPr lang="en-US"/>
          </a:p>
        </p:txBody>
      </p:sp>
    </p:spTree>
    <p:extLst>
      <p:ext uri="{BB962C8B-B14F-4D97-AF65-F5344CB8AC3E}">
        <p14:creationId xmlns:p14="http://schemas.microsoft.com/office/powerpoint/2010/main" xmlns="" val="3732873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20</a:t>
            </a:fld>
            <a:endParaRPr lang="en-US"/>
          </a:p>
        </p:txBody>
      </p:sp>
    </p:spTree>
    <p:extLst>
      <p:ext uri="{BB962C8B-B14F-4D97-AF65-F5344CB8AC3E}">
        <p14:creationId xmlns:p14="http://schemas.microsoft.com/office/powerpoint/2010/main" xmlns="" val="2467075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21</a:t>
            </a:fld>
            <a:endParaRPr lang="en-US"/>
          </a:p>
        </p:txBody>
      </p:sp>
    </p:spTree>
    <p:extLst>
      <p:ext uri="{BB962C8B-B14F-4D97-AF65-F5344CB8AC3E}">
        <p14:creationId xmlns:p14="http://schemas.microsoft.com/office/powerpoint/2010/main" xmlns="" val="36217923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22</a:t>
            </a:fld>
            <a:endParaRPr lang="en-US"/>
          </a:p>
        </p:txBody>
      </p:sp>
    </p:spTree>
    <p:extLst>
      <p:ext uri="{BB962C8B-B14F-4D97-AF65-F5344CB8AC3E}">
        <p14:creationId xmlns:p14="http://schemas.microsoft.com/office/powerpoint/2010/main" xmlns="" val="411183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23</a:t>
            </a:fld>
            <a:endParaRPr lang="en-US"/>
          </a:p>
        </p:txBody>
      </p:sp>
    </p:spTree>
    <p:extLst>
      <p:ext uri="{BB962C8B-B14F-4D97-AF65-F5344CB8AC3E}">
        <p14:creationId xmlns:p14="http://schemas.microsoft.com/office/powerpoint/2010/main" xmlns="" val="132123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24</a:t>
            </a:fld>
            <a:endParaRPr lang="en-US"/>
          </a:p>
        </p:txBody>
      </p:sp>
    </p:spTree>
    <p:extLst>
      <p:ext uri="{BB962C8B-B14F-4D97-AF65-F5344CB8AC3E}">
        <p14:creationId xmlns:p14="http://schemas.microsoft.com/office/powerpoint/2010/main" xmlns="" val="21458641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25</a:t>
            </a:fld>
            <a:endParaRPr lang="en-US"/>
          </a:p>
        </p:txBody>
      </p:sp>
    </p:spTree>
    <p:extLst>
      <p:ext uri="{BB962C8B-B14F-4D97-AF65-F5344CB8AC3E}">
        <p14:creationId xmlns:p14="http://schemas.microsoft.com/office/powerpoint/2010/main" xmlns="" val="4020185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26</a:t>
            </a:fld>
            <a:endParaRPr lang="en-US"/>
          </a:p>
        </p:txBody>
      </p:sp>
    </p:spTree>
    <p:extLst>
      <p:ext uri="{BB962C8B-B14F-4D97-AF65-F5344CB8AC3E}">
        <p14:creationId xmlns:p14="http://schemas.microsoft.com/office/powerpoint/2010/main" xmlns="" val="1667894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27</a:t>
            </a:fld>
            <a:endParaRPr lang="en-US"/>
          </a:p>
        </p:txBody>
      </p:sp>
    </p:spTree>
    <p:extLst>
      <p:ext uri="{BB962C8B-B14F-4D97-AF65-F5344CB8AC3E}">
        <p14:creationId xmlns:p14="http://schemas.microsoft.com/office/powerpoint/2010/main" xmlns="" val="438487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28</a:t>
            </a:fld>
            <a:endParaRPr lang="en-US"/>
          </a:p>
        </p:txBody>
      </p:sp>
    </p:spTree>
    <p:extLst>
      <p:ext uri="{BB962C8B-B14F-4D97-AF65-F5344CB8AC3E}">
        <p14:creationId xmlns:p14="http://schemas.microsoft.com/office/powerpoint/2010/main" xmlns="" val="21261772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29</a:t>
            </a:fld>
            <a:endParaRPr lang="en-US"/>
          </a:p>
        </p:txBody>
      </p:sp>
    </p:spTree>
    <p:extLst>
      <p:ext uri="{BB962C8B-B14F-4D97-AF65-F5344CB8AC3E}">
        <p14:creationId xmlns:p14="http://schemas.microsoft.com/office/powerpoint/2010/main" xmlns="" val="152435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a:t>
            </a:fld>
            <a:endParaRPr lang="en-US"/>
          </a:p>
        </p:txBody>
      </p:sp>
    </p:spTree>
    <p:extLst>
      <p:ext uri="{BB962C8B-B14F-4D97-AF65-F5344CB8AC3E}">
        <p14:creationId xmlns:p14="http://schemas.microsoft.com/office/powerpoint/2010/main" xmlns="" val="4461772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30</a:t>
            </a:fld>
            <a:endParaRPr lang="en-US"/>
          </a:p>
        </p:txBody>
      </p:sp>
    </p:spTree>
    <p:extLst>
      <p:ext uri="{BB962C8B-B14F-4D97-AF65-F5344CB8AC3E}">
        <p14:creationId xmlns:p14="http://schemas.microsoft.com/office/powerpoint/2010/main" xmlns="" val="5947038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31</a:t>
            </a:fld>
            <a:endParaRPr lang="en-US"/>
          </a:p>
        </p:txBody>
      </p:sp>
    </p:spTree>
    <p:extLst>
      <p:ext uri="{BB962C8B-B14F-4D97-AF65-F5344CB8AC3E}">
        <p14:creationId xmlns:p14="http://schemas.microsoft.com/office/powerpoint/2010/main" xmlns="" val="13578723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32</a:t>
            </a:fld>
            <a:endParaRPr lang="en-US"/>
          </a:p>
        </p:txBody>
      </p:sp>
    </p:spTree>
    <p:extLst>
      <p:ext uri="{BB962C8B-B14F-4D97-AF65-F5344CB8AC3E}">
        <p14:creationId xmlns:p14="http://schemas.microsoft.com/office/powerpoint/2010/main" xmlns="" val="10368388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33</a:t>
            </a:fld>
            <a:endParaRPr lang="en-US"/>
          </a:p>
        </p:txBody>
      </p:sp>
    </p:spTree>
    <p:extLst>
      <p:ext uri="{BB962C8B-B14F-4D97-AF65-F5344CB8AC3E}">
        <p14:creationId xmlns:p14="http://schemas.microsoft.com/office/powerpoint/2010/main" xmlns="" val="3014302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34</a:t>
            </a:fld>
            <a:endParaRPr lang="en-US"/>
          </a:p>
        </p:txBody>
      </p:sp>
    </p:spTree>
    <p:extLst>
      <p:ext uri="{BB962C8B-B14F-4D97-AF65-F5344CB8AC3E}">
        <p14:creationId xmlns:p14="http://schemas.microsoft.com/office/powerpoint/2010/main" xmlns="" val="34114285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35</a:t>
            </a:fld>
            <a:endParaRPr lang="en-US"/>
          </a:p>
        </p:txBody>
      </p:sp>
    </p:spTree>
    <p:extLst>
      <p:ext uri="{BB962C8B-B14F-4D97-AF65-F5344CB8AC3E}">
        <p14:creationId xmlns:p14="http://schemas.microsoft.com/office/powerpoint/2010/main" xmlns="" val="16420512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36</a:t>
            </a:fld>
            <a:endParaRPr lang="en-US"/>
          </a:p>
        </p:txBody>
      </p:sp>
    </p:spTree>
    <p:extLst>
      <p:ext uri="{BB962C8B-B14F-4D97-AF65-F5344CB8AC3E}">
        <p14:creationId xmlns:p14="http://schemas.microsoft.com/office/powerpoint/2010/main" xmlns="" val="41901283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37</a:t>
            </a:fld>
            <a:endParaRPr lang="en-US"/>
          </a:p>
        </p:txBody>
      </p:sp>
    </p:spTree>
    <p:extLst>
      <p:ext uri="{BB962C8B-B14F-4D97-AF65-F5344CB8AC3E}">
        <p14:creationId xmlns:p14="http://schemas.microsoft.com/office/powerpoint/2010/main" xmlns="" val="8620876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38</a:t>
            </a:fld>
            <a:endParaRPr lang="en-US"/>
          </a:p>
        </p:txBody>
      </p:sp>
    </p:spTree>
    <p:extLst>
      <p:ext uri="{BB962C8B-B14F-4D97-AF65-F5344CB8AC3E}">
        <p14:creationId xmlns:p14="http://schemas.microsoft.com/office/powerpoint/2010/main" xmlns="" val="79307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39</a:t>
            </a:fld>
            <a:endParaRPr lang="en-US"/>
          </a:p>
        </p:txBody>
      </p:sp>
    </p:spTree>
    <p:extLst>
      <p:ext uri="{BB962C8B-B14F-4D97-AF65-F5344CB8AC3E}">
        <p14:creationId xmlns:p14="http://schemas.microsoft.com/office/powerpoint/2010/main" xmlns="" val="1502006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a:t>
            </a:fld>
            <a:endParaRPr lang="en-US"/>
          </a:p>
        </p:txBody>
      </p:sp>
    </p:spTree>
    <p:extLst>
      <p:ext uri="{BB962C8B-B14F-4D97-AF65-F5344CB8AC3E}">
        <p14:creationId xmlns:p14="http://schemas.microsoft.com/office/powerpoint/2010/main" xmlns="" val="42408473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40</a:t>
            </a:fld>
            <a:endParaRPr lang="en-US"/>
          </a:p>
        </p:txBody>
      </p:sp>
    </p:spTree>
    <p:extLst>
      <p:ext uri="{BB962C8B-B14F-4D97-AF65-F5344CB8AC3E}">
        <p14:creationId xmlns:p14="http://schemas.microsoft.com/office/powerpoint/2010/main" xmlns="" val="18783221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41</a:t>
            </a:fld>
            <a:endParaRPr lang="en-US"/>
          </a:p>
        </p:txBody>
      </p:sp>
    </p:spTree>
    <p:extLst>
      <p:ext uri="{BB962C8B-B14F-4D97-AF65-F5344CB8AC3E}">
        <p14:creationId xmlns:p14="http://schemas.microsoft.com/office/powerpoint/2010/main" xmlns="" val="42447650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42</a:t>
            </a:fld>
            <a:endParaRPr lang="en-US"/>
          </a:p>
        </p:txBody>
      </p:sp>
    </p:spTree>
    <p:extLst>
      <p:ext uri="{BB962C8B-B14F-4D97-AF65-F5344CB8AC3E}">
        <p14:creationId xmlns:p14="http://schemas.microsoft.com/office/powerpoint/2010/main" xmlns="" val="23256726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43</a:t>
            </a:fld>
            <a:endParaRPr lang="en-US"/>
          </a:p>
        </p:txBody>
      </p:sp>
    </p:spTree>
    <p:extLst>
      <p:ext uri="{BB962C8B-B14F-4D97-AF65-F5344CB8AC3E}">
        <p14:creationId xmlns:p14="http://schemas.microsoft.com/office/powerpoint/2010/main" xmlns="" val="32248049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44</a:t>
            </a:fld>
            <a:endParaRPr lang="en-US"/>
          </a:p>
        </p:txBody>
      </p:sp>
    </p:spTree>
    <p:extLst>
      <p:ext uri="{BB962C8B-B14F-4D97-AF65-F5344CB8AC3E}">
        <p14:creationId xmlns:p14="http://schemas.microsoft.com/office/powerpoint/2010/main" xmlns="" val="1929373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45</a:t>
            </a:fld>
            <a:endParaRPr lang="en-US"/>
          </a:p>
        </p:txBody>
      </p:sp>
    </p:spTree>
    <p:extLst>
      <p:ext uri="{BB962C8B-B14F-4D97-AF65-F5344CB8AC3E}">
        <p14:creationId xmlns:p14="http://schemas.microsoft.com/office/powerpoint/2010/main" xmlns="" val="41604306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46</a:t>
            </a:fld>
            <a:endParaRPr lang="en-US"/>
          </a:p>
        </p:txBody>
      </p:sp>
    </p:spTree>
    <p:extLst>
      <p:ext uri="{BB962C8B-B14F-4D97-AF65-F5344CB8AC3E}">
        <p14:creationId xmlns:p14="http://schemas.microsoft.com/office/powerpoint/2010/main" xmlns="" val="47279565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47</a:t>
            </a:fld>
            <a:endParaRPr lang="en-US"/>
          </a:p>
        </p:txBody>
      </p:sp>
    </p:spTree>
    <p:extLst>
      <p:ext uri="{BB962C8B-B14F-4D97-AF65-F5344CB8AC3E}">
        <p14:creationId xmlns:p14="http://schemas.microsoft.com/office/powerpoint/2010/main" xmlns="" val="8977817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48</a:t>
            </a:fld>
            <a:endParaRPr lang="en-US"/>
          </a:p>
        </p:txBody>
      </p:sp>
    </p:spTree>
    <p:extLst>
      <p:ext uri="{BB962C8B-B14F-4D97-AF65-F5344CB8AC3E}">
        <p14:creationId xmlns:p14="http://schemas.microsoft.com/office/powerpoint/2010/main" xmlns="" val="267723773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49</a:t>
            </a:fld>
            <a:endParaRPr lang="en-US"/>
          </a:p>
        </p:txBody>
      </p:sp>
    </p:spTree>
    <p:extLst>
      <p:ext uri="{BB962C8B-B14F-4D97-AF65-F5344CB8AC3E}">
        <p14:creationId xmlns:p14="http://schemas.microsoft.com/office/powerpoint/2010/main" xmlns="" val="18847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a:t>
            </a:fld>
            <a:endParaRPr lang="en-US"/>
          </a:p>
        </p:txBody>
      </p:sp>
    </p:spTree>
    <p:extLst>
      <p:ext uri="{BB962C8B-B14F-4D97-AF65-F5344CB8AC3E}">
        <p14:creationId xmlns:p14="http://schemas.microsoft.com/office/powerpoint/2010/main" xmlns="" val="1488449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50</a:t>
            </a:fld>
            <a:endParaRPr lang="en-US"/>
          </a:p>
        </p:txBody>
      </p:sp>
    </p:spTree>
    <p:extLst>
      <p:ext uri="{BB962C8B-B14F-4D97-AF65-F5344CB8AC3E}">
        <p14:creationId xmlns:p14="http://schemas.microsoft.com/office/powerpoint/2010/main" xmlns="" val="41655831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51</a:t>
            </a:fld>
            <a:endParaRPr lang="en-US"/>
          </a:p>
        </p:txBody>
      </p:sp>
    </p:spTree>
    <p:extLst>
      <p:ext uri="{BB962C8B-B14F-4D97-AF65-F5344CB8AC3E}">
        <p14:creationId xmlns:p14="http://schemas.microsoft.com/office/powerpoint/2010/main" xmlns="" val="368624178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52</a:t>
            </a:fld>
            <a:endParaRPr lang="en-US"/>
          </a:p>
        </p:txBody>
      </p:sp>
    </p:spTree>
    <p:extLst>
      <p:ext uri="{BB962C8B-B14F-4D97-AF65-F5344CB8AC3E}">
        <p14:creationId xmlns:p14="http://schemas.microsoft.com/office/powerpoint/2010/main" xmlns="" val="20357277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53</a:t>
            </a:fld>
            <a:endParaRPr lang="en-US"/>
          </a:p>
        </p:txBody>
      </p:sp>
    </p:spTree>
    <p:extLst>
      <p:ext uri="{BB962C8B-B14F-4D97-AF65-F5344CB8AC3E}">
        <p14:creationId xmlns:p14="http://schemas.microsoft.com/office/powerpoint/2010/main" xmlns="" val="2968867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54</a:t>
            </a:fld>
            <a:endParaRPr lang="en-US"/>
          </a:p>
        </p:txBody>
      </p:sp>
    </p:spTree>
    <p:extLst>
      <p:ext uri="{BB962C8B-B14F-4D97-AF65-F5344CB8AC3E}">
        <p14:creationId xmlns:p14="http://schemas.microsoft.com/office/powerpoint/2010/main" xmlns="" val="10302549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55</a:t>
            </a:fld>
            <a:endParaRPr lang="en-US"/>
          </a:p>
        </p:txBody>
      </p:sp>
    </p:spTree>
    <p:extLst>
      <p:ext uri="{BB962C8B-B14F-4D97-AF65-F5344CB8AC3E}">
        <p14:creationId xmlns:p14="http://schemas.microsoft.com/office/powerpoint/2010/main" xmlns="" val="428195259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56</a:t>
            </a:fld>
            <a:endParaRPr lang="en-US"/>
          </a:p>
        </p:txBody>
      </p:sp>
    </p:spTree>
    <p:extLst>
      <p:ext uri="{BB962C8B-B14F-4D97-AF65-F5344CB8AC3E}">
        <p14:creationId xmlns:p14="http://schemas.microsoft.com/office/powerpoint/2010/main" xmlns="" val="16834841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57</a:t>
            </a:fld>
            <a:endParaRPr lang="en-US"/>
          </a:p>
        </p:txBody>
      </p:sp>
    </p:spTree>
    <p:extLst>
      <p:ext uri="{BB962C8B-B14F-4D97-AF65-F5344CB8AC3E}">
        <p14:creationId xmlns:p14="http://schemas.microsoft.com/office/powerpoint/2010/main" xmlns="" val="32245075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58</a:t>
            </a:fld>
            <a:endParaRPr lang="en-US"/>
          </a:p>
        </p:txBody>
      </p:sp>
    </p:spTree>
    <p:extLst>
      <p:ext uri="{BB962C8B-B14F-4D97-AF65-F5344CB8AC3E}">
        <p14:creationId xmlns:p14="http://schemas.microsoft.com/office/powerpoint/2010/main" xmlns="" val="25548756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59</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a:t>
            </a:fld>
            <a:endParaRPr lang="en-US"/>
          </a:p>
        </p:txBody>
      </p:sp>
    </p:spTree>
    <p:extLst>
      <p:ext uri="{BB962C8B-B14F-4D97-AF65-F5344CB8AC3E}">
        <p14:creationId xmlns:p14="http://schemas.microsoft.com/office/powerpoint/2010/main" xmlns="" val="127717246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60</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61</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62</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63</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64</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342E69-75E7-408B-B4EE-4B6931298A9A}" type="slidenum">
              <a:rPr lang="en-US">
                <a:solidFill>
                  <a:prstClr val="black"/>
                </a:solidFill>
              </a:rPr>
              <a:pPr>
                <a:defRPr/>
              </a:pPr>
              <a:t>65</a:t>
            </a:fld>
            <a:endParaRPr lang="en-US">
              <a:solidFill>
                <a:prstClr val="black"/>
              </a:solidFill>
            </a:endParaRPr>
          </a:p>
        </p:txBody>
      </p:sp>
    </p:spTree>
    <p:extLst>
      <p:ext uri="{BB962C8B-B14F-4D97-AF65-F5344CB8AC3E}">
        <p14:creationId xmlns:p14="http://schemas.microsoft.com/office/powerpoint/2010/main" xmlns="" val="199087303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66</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67</a:t>
            </a:fld>
            <a:endParaRPr lang="en-US"/>
          </a:p>
        </p:txBody>
      </p:sp>
    </p:spTree>
    <p:extLst>
      <p:ext uri="{BB962C8B-B14F-4D97-AF65-F5344CB8AC3E}">
        <p14:creationId xmlns:p14="http://schemas.microsoft.com/office/powerpoint/2010/main" xmlns="" val="4254816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7</a:t>
            </a:fld>
            <a:endParaRPr lang="en-US"/>
          </a:p>
        </p:txBody>
      </p:sp>
    </p:spTree>
    <p:extLst>
      <p:ext uri="{BB962C8B-B14F-4D97-AF65-F5344CB8AC3E}">
        <p14:creationId xmlns:p14="http://schemas.microsoft.com/office/powerpoint/2010/main" xmlns="" val="630249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8</a:t>
            </a:fld>
            <a:endParaRPr lang="en-US"/>
          </a:p>
        </p:txBody>
      </p:sp>
    </p:spTree>
    <p:extLst>
      <p:ext uri="{BB962C8B-B14F-4D97-AF65-F5344CB8AC3E}">
        <p14:creationId xmlns:p14="http://schemas.microsoft.com/office/powerpoint/2010/main" xmlns="" val="70529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48219B-7EEC-4B6F-98B7-C46164313B52}" type="slidenum">
              <a:rPr lang="en-US" smtClean="0"/>
              <a:pPr/>
              <a:t>9</a:t>
            </a:fld>
            <a:endParaRPr lang="en-US"/>
          </a:p>
        </p:txBody>
      </p:sp>
    </p:spTree>
    <p:extLst>
      <p:ext uri="{BB962C8B-B14F-4D97-AF65-F5344CB8AC3E}">
        <p14:creationId xmlns:p14="http://schemas.microsoft.com/office/powerpoint/2010/main" xmlns="" val="3280347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7A77EF9-33B6-4DEE-BB18-D756F0FEC404}" type="datetimeFigureOut">
              <a:rPr lang="en-US" smtClean="0"/>
              <a:pPr/>
              <a:t>1/28/2014</a:t>
            </a:fld>
            <a:endParaRPr lang="en-US"/>
          </a:p>
        </p:txBody>
      </p:sp>
      <p:sp>
        <p:nvSpPr>
          <p:cNvPr id="8" name="Slide Number Placeholder 7"/>
          <p:cNvSpPr>
            <a:spLocks noGrp="1"/>
          </p:cNvSpPr>
          <p:nvPr>
            <p:ph type="sldNum" sz="quarter" idx="11"/>
          </p:nvPr>
        </p:nvSpPr>
        <p:spPr/>
        <p:txBody>
          <a:bodyPr/>
          <a:lstStyle/>
          <a:p>
            <a:fld id="{65FFE2FD-992F-4117-B89B-4D34D6A65AC0}"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77EF9-33B6-4DEE-BB18-D756F0FEC404}"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77EF9-33B6-4DEE-BB18-D756F0FEC404}"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xmlns="" w="9525">
                  <a:solidFill>
                    <a:srgbClr val="F11E8C"/>
                  </a:solidFill>
                  <a:prstDash val="solid"/>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2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xmlns="" w="9525">
                  <a:solidFill>
                    <a:schemeClr val="tx1"/>
                  </a:solidFill>
                  <a:round/>
                  <a:headEnd/>
                  <a:tailEnd/>
                </a14:hiddenLine>
              </a:ext>
            </a:extLst>
          </p:spPr>
          <p:txBody>
            <a:bodyPr/>
            <a:lstStyle/>
            <a:p>
              <a:pPr eaLnBrk="0" fontAlgn="base" hangingPunct="0">
                <a:spcBef>
                  <a:spcPct val="0"/>
                </a:spcBef>
                <a:spcAft>
                  <a:spcPct val="0"/>
                </a:spcAft>
                <a:defRPr/>
              </a:pPr>
              <a:endParaRPr lang="en-US">
                <a:solidFill>
                  <a:srgbClr val="FFFFFF"/>
                </a:solidFill>
              </a:endParaRPr>
            </a:p>
          </p:txBody>
        </p:sp>
      </p:grpSp>
      <p:sp>
        <p:nvSpPr>
          <p:cNvPr id="103448"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smtClean="0"/>
              <a:t>Click to edit Master title style</a:t>
            </a:r>
          </a:p>
        </p:txBody>
      </p:sp>
      <p:sp>
        <p:nvSpPr>
          <p:cNvPr id="103449"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solidFill>
                <a:srgbClr val="FFFFFF"/>
              </a:solidFill>
            </a:endParaRPr>
          </a:p>
        </p:txBody>
      </p:sp>
      <p:sp>
        <p:nvSpPr>
          <p:cNvPr id="27" name="Rectangle 27"/>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28" name="Rectangle 28"/>
          <p:cNvSpPr>
            <a:spLocks noGrp="1" noChangeArrowheads="1"/>
          </p:cNvSpPr>
          <p:nvPr>
            <p:ph type="sldNum" sz="quarter" idx="12"/>
          </p:nvPr>
        </p:nvSpPr>
        <p:spPr/>
        <p:txBody>
          <a:bodyPr/>
          <a:lstStyle>
            <a:lvl1pPr>
              <a:defRPr/>
            </a:lvl1pPr>
          </a:lstStyle>
          <a:p>
            <a:pPr>
              <a:defRPr/>
            </a:pPr>
            <a:fld id="{66EBE061-FFCB-4EFC-95CB-888BD1AFEAB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2167218785"/>
      </p:ext>
    </p:extLst>
  </p:cSld>
  <p:clrMapOvr>
    <a:masterClrMapping/>
  </p:clrMapOvr>
  <p:transition spd="slow">
    <p:cover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FEA28272-1D51-4511-8C45-ED71FE162385}" type="slidenum">
              <a:rPr lang="en-US">
                <a:solidFill>
                  <a:srgbClr val="FFFFFF"/>
                </a:solidFill>
              </a:rPr>
              <a:pPr>
                <a:defRPr/>
              </a:pPr>
              <a:t>‹#›</a:t>
            </a:fld>
            <a:endParaRPr lang="en-US">
              <a:solidFill>
                <a:srgbClr val="FFFFFF"/>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2737645576"/>
      </p:ext>
    </p:extLst>
  </p:cSld>
  <p:clrMapOvr>
    <a:masterClrMapping/>
  </p:clrMapOvr>
  <p:transition spd="slow">
    <p:cover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B844B97E-D695-439C-BC47-F52E3C3B7D0B}" type="slidenum">
              <a:rPr lang="en-US">
                <a:solidFill>
                  <a:srgbClr val="FFFFFF"/>
                </a:solidFill>
              </a:rPr>
              <a:pPr>
                <a:defRPr/>
              </a:pPr>
              <a:t>‹#›</a:t>
            </a:fld>
            <a:endParaRPr lang="en-US">
              <a:solidFill>
                <a:srgbClr val="FFFFFF"/>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4226580883"/>
      </p:ext>
    </p:extLst>
  </p:cSld>
  <p:clrMapOvr>
    <a:masterClrMapping/>
  </p:clrMapOvr>
  <p:transition spd="slow">
    <p:cover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9A2DB236-DEB7-4BAD-B048-A258DDC3B5A4}" type="slidenum">
              <a:rPr lang="en-US">
                <a:solidFill>
                  <a:srgbClr val="FFFFFF"/>
                </a:solidFill>
              </a:rPr>
              <a:pPr>
                <a:defRPr/>
              </a:pPr>
              <a:t>‹#›</a:t>
            </a:fld>
            <a:endParaRPr lang="en-US">
              <a:solidFill>
                <a:srgbClr val="FFFFFF"/>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4164288092"/>
      </p:ext>
    </p:extLst>
  </p:cSld>
  <p:clrMapOvr>
    <a:masterClrMapping/>
  </p:clrMapOvr>
  <p:transition spd="slow">
    <p:cover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8" name="Rectangle 27"/>
          <p:cNvSpPr>
            <a:spLocks noGrp="1" noChangeArrowheads="1"/>
          </p:cNvSpPr>
          <p:nvPr>
            <p:ph type="sldNum" sz="quarter" idx="11"/>
          </p:nvPr>
        </p:nvSpPr>
        <p:spPr>
          <a:ln/>
        </p:spPr>
        <p:txBody>
          <a:bodyPr/>
          <a:lstStyle>
            <a:lvl1pPr>
              <a:defRPr/>
            </a:lvl1pPr>
          </a:lstStyle>
          <a:p>
            <a:pPr>
              <a:defRPr/>
            </a:pPr>
            <a:fld id="{76231186-11D1-46DE-AEB3-BAF1A7DA6E3F}" type="slidenum">
              <a:rPr lang="en-US">
                <a:solidFill>
                  <a:srgbClr val="FFFFFF"/>
                </a:solidFill>
              </a:rPr>
              <a:pPr>
                <a:defRPr/>
              </a:pPr>
              <a:t>‹#›</a:t>
            </a:fld>
            <a:endParaRPr lang="en-US">
              <a:solidFill>
                <a:srgbClr val="FFFFFF"/>
              </a:solidFill>
            </a:endParaRPr>
          </a:p>
        </p:txBody>
      </p:sp>
      <p:sp>
        <p:nvSpPr>
          <p:cNvPr id="9"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3448897911"/>
      </p:ext>
    </p:extLst>
  </p:cSld>
  <p:clrMapOvr>
    <a:masterClrMapping/>
  </p:clrMapOvr>
  <p:transition spd="slow">
    <p:cover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4" name="Rectangle 27"/>
          <p:cNvSpPr>
            <a:spLocks noGrp="1" noChangeArrowheads="1"/>
          </p:cNvSpPr>
          <p:nvPr>
            <p:ph type="sldNum" sz="quarter" idx="11"/>
          </p:nvPr>
        </p:nvSpPr>
        <p:spPr>
          <a:ln/>
        </p:spPr>
        <p:txBody>
          <a:bodyPr/>
          <a:lstStyle>
            <a:lvl1pPr>
              <a:defRPr/>
            </a:lvl1pPr>
          </a:lstStyle>
          <a:p>
            <a:pPr>
              <a:defRPr/>
            </a:pPr>
            <a:fld id="{FD5E0B5D-02D7-4DCF-B8AA-9FFDF6BBC137}" type="slidenum">
              <a:rPr lang="en-US">
                <a:solidFill>
                  <a:srgbClr val="FFFFFF"/>
                </a:solidFill>
              </a:rPr>
              <a:pPr>
                <a:defRPr/>
              </a:pPr>
              <a:t>‹#›</a:t>
            </a:fld>
            <a:endParaRPr lang="en-US">
              <a:solidFill>
                <a:srgbClr val="FFFFFF"/>
              </a:solidFill>
            </a:endParaRPr>
          </a:p>
        </p:txBody>
      </p:sp>
      <p:sp>
        <p:nvSpPr>
          <p:cNvPr id="5"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405341826"/>
      </p:ext>
    </p:extLst>
  </p:cSld>
  <p:clrMapOvr>
    <a:masterClrMapping/>
  </p:clrMapOvr>
  <p:transition spd="slow">
    <p:cover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3" name="Rectangle 27"/>
          <p:cNvSpPr>
            <a:spLocks noGrp="1" noChangeArrowheads="1"/>
          </p:cNvSpPr>
          <p:nvPr>
            <p:ph type="sldNum" sz="quarter" idx="11"/>
          </p:nvPr>
        </p:nvSpPr>
        <p:spPr>
          <a:ln/>
        </p:spPr>
        <p:txBody>
          <a:bodyPr/>
          <a:lstStyle>
            <a:lvl1pPr>
              <a:defRPr/>
            </a:lvl1pPr>
          </a:lstStyle>
          <a:p>
            <a:pPr>
              <a:defRPr/>
            </a:pPr>
            <a:fld id="{C7695407-FF31-4E92-A1BD-29CCE1221CDE}" type="slidenum">
              <a:rPr lang="en-US">
                <a:solidFill>
                  <a:srgbClr val="FFFFFF"/>
                </a:solidFill>
              </a:rPr>
              <a:pPr>
                <a:defRPr/>
              </a:pPr>
              <a:t>‹#›</a:t>
            </a:fld>
            <a:endParaRPr lang="en-US">
              <a:solidFill>
                <a:srgbClr val="FFFFFF"/>
              </a:solidFill>
            </a:endParaRPr>
          </a:p>
        </p:txBody>
      </p:sp>
      <p:sp>
        <p:nvSpPr>
          <p:cNvPr id="4"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2333879405"/>
      </p:ext>
    </p:extLst>
  </p:cSld>
  <p:clrMapOvr>
    <a:masterClrMapping/>
  </p:clrMapOvr>
  <p:transition spd="slow">
    <p:cover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1F17D643-1FA9-4CA7-ADF2-ABB47E0E434C}" type="slidenum">
              <a:rPr lang="en-US">
                <a:solidFill>
                  <a:srgbClr val="FFFFFF"/>
                </a:solidFill>
              </a:rPr>
              <a:pPr>
                <a:defRPr/>
              </a:pPr>
              <a:t>‹#›</a:t>
            </a:fld>
            <a:endParaRPr lang="en-US">
              <a:solidFill>
                <a:srgbClr val="FFFFFF"/>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2442962642"/>
      </p:ext>
    </p:extLst>
  </p:cSld>
  <p:clrMapOvr>
    <a:masterClrMapping/>
  </p:clrMapOvr>
  <p:transition spd="slow">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77EF9-33B6-4DEE-BB18-D756F0FEC404}"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6" name="Rectangle 27"/>
          <p:cNvSpPr>
            <a:spLocks noGrp="1" noChangeArrowheads="1"/>
          </p:cNvSpPr>
          <p:nvPr>
            <p:ph type="sldNum" sz="quarter" idx="11"/>
          </p:nvPr>
        </p:nvSpPr>
        <p:spPr>
          <a:ln/>
        </p:spPr>
        <p:txBody>
          <a:bodyPr/>
          <a:lstStyle>
            <a:lvl1pPr>
              <a:defRPr/>
            </a:lvl1pPr>
          </a:lstStyle>
          <a:p>
            <a:pPr>
              <a:defRPr/>
            </a:pPr>
            <a:fld id="{1860B614-4ABF-44C8-AE03-71D61F036BED}" type="slidenum">
              <a:rPr lang="en-US">
                <a:solidFill>
                  <a:srgbClr val="FFFFFF"/>
                </a:solidFill>
              </a:rPr>
              <a:pPr>
                <a:defRPr/>
              </a:pPr>
              <a:t>‹#›</a:t>
            </a:fld>
            <a:endParaRPr lang="en-US">
              <a:solidFill>
                <a:srgbClr val="FFFFFF"/>
              </a:solidFill>
            </a:endParaRPr>
          </a:p>
        </p:txBody>
      </p:sp>
      <p:sp>
        <p:nvSpPr>
          <p:cNvPr id="7"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105084166"/>
      </p:ext>
    </p:extLst>
  </p:cSld>
  <p:clrMapOvr>
    <a:masterClrMapping/>
  </p:clrMapOvr>
  <p:transition spd="slow">
    <p:cover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2DD0300E-2E0D-4606-89B0-1499A30E3728}" type="slidenum">
              <a:rPr lang="en-US">
                <a:solidFill>
                  <a:srgbClr val="FFFFFF"/>
                </a:solidFill>
              </a:rPr>
              <a:pPr>
                <a:defRPr/>
              </a:pPr>
              <a:t>‹#›</a:t>
            </a:fld>
            <a:endParaRPr lang="en-US">
              <a:solidFill>
                <a:srgbClr val="FFFFFF"/>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3937488169"/>
      </p:ext>
    </p:extLst>
  </p:cSld>
  <p:clrMapOvr>
    <a:masterClrMapping/>
  </p:clrMapOvr>
  <p:transition spd="slow">
    <p:cover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0D44A91A-6B94-46D2-B2FA-5D23D63A32B9}" type="slidenum">
              <a:rPr lang="en-US">
                <a:solidFill>
                  <a:srgbClr val="FFFFFF"/>
                </a:solidFill>
              </a:rPr>
              <a:pPr>
                <a:defRPr/>
              </a:pPr>
              <a:t>‹#›</a:t>
            </a:fld>
            <a:endParaRPr lang="en-US">
              <a:solidFill>
                <a:srgbClr val="FFFFFF"/>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1551402186"/>
      </p:ext>
    </p:extLst>
  </p:cSld>
  <p:clrMapOvr>
    <a:masterClrMapping/>
  </p:clrMapOvr>
  <p:transition spd="slow">
    <p:cover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5" name="Rectangle 27"/>
          <p:cNvSpPr>
            <a:spLocks noGrp="1" noChangeArrowheads="1"/>
          </p:cNvSpPr>
          <p:nvPr>
            <p:ph type="sldNum" sz="quarter" idx="11"/>
          </p:nvPr>
        </p:nvSpPr>
        <p:spPr>
          <a:ln/>
        </p:spPr>
        <p:txBody>
          <a:bodyPr/>
          <a:lstStyle>
            <a:lvl1pPr>
              <a:defRPr/>
            </a:lvl1pPr>
          </a:lstStyle>
          <a:p>
            <a:pPr>
              <a:defRPr/>
            </a:pPr>
            <a:fld id="{2E81683F-BC79-45E3-806F-42EDF9210119}" type="slidenum">
              <a:rPr lang="en-US">
                <a:solidFill>
                  <a:srgbClr val="FFFFFF"/>
                </a:solidFill>
              </a:rPr>
              <a:pPr>
                <a:defRPr/>
              </a:pPr>
              <a:t>‹#›</a:t>
            </a:fld>
            <a:endParaRPr lang="en-US">
              <a:solidFill>
                <a:srgbClr val="FFFFFF"/>
              </a:solidFill>
            </a:endParaRPr>
          </a:p>
        </p:txBody>
      </p:sp>
      <p:sp>
        <p:nvSpPr>
          <p:cNvPr id="6"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2396442713"/>
      </p:ext>
    </p:extLst>
  </p:cSld>
  <p:clrMapOvr>
    <a:masterClrMapping/>
  </p:clrMapOvr>
  <p:transition spd="slow">
    <p:cover di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solidFill>
                <a:srgbClr val="FFFFFF"/>
              </a:solidFill>
            </a:endParaRPr>
          </a:p>
        </p:txBody>
      </p:sp>
      <p:sp>
        <p:nvSpPr>
          <p:cNvPr id="4" name="Rectangle 27"/>
          <p:cNvSpPr>
            <a:spLocks noGrp="1" noChangeArrowheads="1"/>
          </p:cNvSpPr>
          <p:nvPr>
            <p:ph type="sldNum" sz="quarter" idx="11"/>
          </p:nvPr>
        </p:nvSpPr>
        <p:spPr>
          <a:ln/>
        </p:spPr>
        <p:txBody>
          <a:bodyPr/>
          <a:lstStyle>
            <a:lvl1pPr>
              <a:defRPr/>
            </a:lvl1pPr>
          </a:lstStyle>
          <a:p>
            <a:pPr>
              <a:defRPr/>
            </a:pPr>
            <a:fld id="{DCEEDD4B-A894-4806-8520-42DE7A5A6C67}" type="slidenum">
              <a:rPr lang="en-US">
                <a:solidFill>
                  <a:srgbClr val="FFFFFF"/>
                </a:solidFill>
              </a:rPr>
              <a:pPr>
                <a:defRPr/>
              </a:pPr>
              <a:t>‹#›</a:t>
            </a:fld>
            <a:endParaRPr lang="en-US">
              <a:solidFill>
                <a:srgbClr val="FFFFFF"/>
              </a:solidFill>
            </a:endParaRPr>
          </a:p>
        </p:txBody>
      </p:sp>
      <p:sp>
        <p:nvSpPr>
          <p:cNvPr id="5" name="Rectangle 28"/>
          <p:cNvSpPr>
            <a:spLocks noGrp="1" noChangeArrowheads="1"/>
          </p:cNvSpPr>
          <p:nvPr>
            <p:ph type="dt" sz="half"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xmlns="" val="2979920761"/>
      </p:ext>
    </p:extLst>
  </p:cSld>
  <p:clrMapOvr>
    <a:masterClrMapping/>
  </p:clrMapOvr>
  <p:transition spd="slow">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A77EF9-33B6-4DEE-BB18-D756F0FEC404}"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A77EF9-33B6-4DEE-BB18-D756F0FEC404}"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FE2FD-992F-4117-B89B-4D34D6A65AC0}"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7A77EF9-33B6-4DEE-BB18-D756F0FEC404}" type="datetimeFigureOut">
              <a:rPr lang="en-US" smtClean="0"/>
              <a:pPr/>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FFE2FD-992F-4117-B89B-4D34D6A65AC0}"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A77EF9-33B6-4DEE-BB18-D756F0FEC404}" type="datetimeFigureOut">
              <a:rPr lang="en-US" smtClean="0"/>
              <a:pPr/>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77EF9-33B6-4DEE-BB18-D756F0FEC404}" type="datetimeFigureOut">
              <a:rPr lang="en-US" smtClean="0"/>
              <a:pPr/>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77EF9-33B6-4DEE-BB18-D756F0FEC404}"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77EF9-33B6-4DEE-BB18-D756F0FEC404}"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FE2FD-992F-4117-B89B-4D34D6A65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7A77EF9-33B6-4DEE-BB18-D756F0FEC404}" type="datetimeFigureOut">
              <a:rPr lang="en-US" smtClean="0"/>
              <a:pPr/>
              <a:t>1/28/2014</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5FFE2FD-992F-4117-B89B-4D34D6A65AC0}"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10240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33"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34"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35"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36"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37"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240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241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40"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41"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42"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43"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241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45"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241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47"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241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defRPr/>
              </a:pPr>
              <a:endParaRPr lang="en-US">
                <a:solidFill>
                  <a:srgbClr val="FFFFFF"/>
                </a:solidFill>
              </a:endParaRPr>
            </a:p>
          </p:txBody>
        </p:sp>
        <p:sp>
          <p:nvSpPr>
            <p:cNvPr id="1049"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50"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051"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xmlns="" w="9525">
                  <a:solidFill>
                    <a:srgbClr val="F11E8C"/>
                  </a:solidFill>
                  <a:prstDash val="solid"/>
                  <a:round/>
                  <a:headEnd/>
                  <a:tailEnd/>
                </a14:hiddenLine>
              </a:ext>
            </a:extLst>
          </p:spPr>
          <p:txBody>
            <a:bodyPr/>
            <a:lstStyle/>
            <a:p>
              <a:pPr eaLnBrk="0" fontAlgn="base" hangingPunct="0">
                <a:spcBef>
                  <a:spcPct val="0"/>
                </a:spcBef>
                <a:spcAft>
                  <a:spcPct val="0"/>
                </a:spcAft>
              </a:pPr>
              <a:endParaRPr lang="en-US">
                <a:solidFill>
                  <a:srgbClr val="FFFFFF"/>
                </a:solidFill>
              </a:endParaRPr>
            </a:p>
          </p:txBody>
        </p:sp>
        <p:sp>
          <p:nvSpPr>
            <p:cNvPr id="102423"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xmlns="" w="9525">
                  <a:solidFill>
                    <a:schemeClr val="tx1"/>
                  </a:solidFill>
                  <a:round/>
                  <a:headEnd/>
                  <a:tailEnd/>
                </a14:hiddenLine>
              </a:ext>
            </a:extLst>
          </p:spPr>
          <p:txBody>
            <a:bodyPr/>
            <a:lstStyle/>
            <a:p>
              <a:pPr eaLnBrk="0" fontAlgn="base" hangingPunct="0">
                <a:spcBef>
                  <a:spcPct val="0"/>
                </a:spcBef>
                <a:spcAft>
                  <a:spcPct val="0"/>
                </a:spcAft>
                <a:defRPr/>
              </a:pPr>
              <a:endParaRPr lang="en-US">
                <a:solidFill>
                  <a:srgbClr val="FFFFFF"/>
                </a:solidFill>
              </a:endParaRPr>
            </a:p>
          </p:txBody>
        </p:sp>
      </p:grpSp>
      <p:sp>
        <p:nvSpPr>
          <p:cNvPr id="102424"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425"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26"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fontAlgn="base">
              <a:spcBef>
                <a:spcPct val="0"/>
              </a:spcBef>
              <a:spcAft>
                <a:spcPct val="0"/>
              </a:spcAft>
              <a:defRPr/>
            </a:pPr>
            <a:endParaRPr lang="en-US">
              <a:solidFill>
                <a:srgbClr val="FFFFFF"/>
              </a:solidFill>
            </a:endParaRPr>
          </a:p>
        </p:txBody>
      </p:sp>
      <p:sp>
        <p:nvSpPr>
          <p:cNvPr id="102427"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fontAlgn="base">
              <a:spcBef>
                <a:spcPct val="0"/>
              </a:spcBef>
              <a:spcAft>
                <a:spcPct val="0"/>
              </a:spcAft>
              <a:defRPr/>
            </a:pPr>
            <a:fld id="{656AB767-7630-4466-B7C3-548C8CF7F08F}"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102428"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xmlns="" val="381094840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spd="slow">
    <p:cover dir="d"/>
  </p:transition>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rrosionawrenes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microsoft.com/office/2007/relationships/hdphoto" Target="../media/hdphoto2.wdp"/></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
            <a:ext cx="7315200" cy="1805939"/>
          </a:xfrm>
        </p:spPr>
        <p:txBody>
          <a:bodyPr>
            <a:normAutofit/>
          </a:bodyPr>
          <a:lstStyle/>
          <a:p>
            <a:r>
              <a:rPr lang="en-US" dirty="0" smtClean="0"/>
              <a:t>Strategy </a:t>
            </a:r>
            <a:r>
              <a:rPr lang="en-US" dirty="0"/>
              <a:t>and vision for the future of corrosion control</a:t>
            </a:r>
          </a:p>
        </p:txBody>
      </p:sp>
      <p:sp>
        <p:nvSpPr>
          <p:cNvPr id="4" name="Subtitle 2"/>
          <p:cNvSpPr>
            <a:spLocks noGrp="1"/>
          </p:cNvSpPr>
          <p:nvPr>
            <p:ph type="subTitle" idx="1"/>
          </p:nvPr>
        </p:nvSpPr>
        <p:spPr>
          <a:xfrm>
            <a:off x="533400" y="2438400"/>
            <a:ext cx="7924800" cy="4191000"/>
          </a:xfrm>
          <a:prstGeom prst="rect">
            <a:avLst/>
          </a:prstGeom>
        </p:spPr>
        <p:txBody>
          <a:bodyPr>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srgbClr val="FFFF00"/>
                </a:solidFill>
                <a:effectLst>
                  <a:outerShdw blurRad="38100" dist="38100" dir="2700000" algn="tl">
                    <a:srgbClr val="000000">
                      <a:alpha val="43137"/>
                    </a:srgbClr>
                  </a:outerShdw>
                </a:effectLst>
                <a:uLnTx/>
                <a:uFillTx/>
              </a:rPr>
              <a:t>Dr G H Thanki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effectLst>
                  <a:outerShdw blurRad="38100" dist="38100" dir="2700000" algn="tl">
                    <a:srgbClr val="000000">
                      <a:alpha val="43137"/>
                    </a:srgbClr>
                  </a:outerShdw>
                </a:effectLst>
                <a:uLnTx/>
                <a:uFillTx/>
              </a:rPr>
              <a:t>Director &amp; Principal Consultant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rPr>
              <a:t>Corrosion Control &amp; Monitoring Consultancy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rPr>
              <a:t>Vadodara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hlinkClick r:id="rId3"/>
              </a:rPr>
              <a:t>www.corrosionawreness.com</a:t>
            </a:r>
            <a:endParaRPr kumimoji="0" lang="en-US" sz="1800" b="1" i="0" u="none" strike="noStrike" kern="0" cap="none" spc="0" normalizeH="0" baseline="0" noProof="0" dirty="0" smtClean="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Lecture delivered as course leader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rPr>
              <a:t>D</a:t>
            </a: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uring Two </a:t>
            </a:r>
            <a:r>
              <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rPr>
              <a:t>day </a:t>
            </a: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Programme </a:t>
            </a:r>
            <a:r>
              <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rPr>
              <a:t>on </a:t>
            </a:r>
            <a:endPar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rPr>
              <a:t>“</a:t>
            </a:r>
            <a:r>
              <a:rPr kumimoji="0" lang="en-US" b="1" i="0" u="none" strike="noStrike" kern="0" cap="none" spc="0" normalizeH="0" baseline="0" noProof="0" dirty="0">
                <a:ln>
                  <a:noFill/>
                </a:ln>
                <a:solidFill>
                  <a:schemeClr val="tx2"/>
                </a:solidFill>
                <a:effectLst>
                  <a:outerShdw blurRad="38100" dist="38100" dir="2700000" algn="tl">
                    <a:srgbClr val="000000">
                      <a:alpha val="43137"/>
                    </a:srgbClr>
                  </a:outerShdw>
                </a:effectLst>
                <a:uLnTx/>
                <a:uFillTx/>
              </a:rPr>
              <a:t>Advanced Corrosion Management 2014” </a:t>
            </a:r>
            <a:r>
              <a:rPr kumimoji="0" lang="en-US"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Mumbai </a:t>
            </a:r>
            <a:r>
              <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rPr>
              <a:t>on 30th &amp; 31st   Jan </a:t>
            </a: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2014</a:t>
            </a:r>
            <a:endPar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smtClean="0">
              <a:ln>
                <a:noFill/>
              </a:ln>
              <a:effectLst>
                <a:outerShdw blurRad="38100" dist="38100" dir="2700000" algn="tl">
                  <a:srgbClr val="000000">
                    <a:alpha val="43137"/>
                  </a:srgbClr>
                </a:outerShdw>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effectLst>
                  <a:outerShdw blurRad="38100" dist="38100" dir="2700000" algn="tl">
                    <a:srgbClr val="000000">
                      <a:alpha val="43137"/>
                    </a:srgbClr>
                  </a:outerShdw>
                </a:effectLst>
                <a:uLnTx/>
                <a:uFillTx/>
              </a:rPr>
              <a:t>Organized 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Indian </a:t>
            </a:r>
            <a:r>
              <a:rPr kumimoji="0" lang="en-US" b="1" i="0" u="none" strike="noStrike" kern="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rPr>
              <a:t>Knowledge </a:t>
            </a:r>
            <a:r>
              <a:rPr kumimoji="0" lang="en-US" b="1" i="0" u="none" strike="noStrike" kern="0" cap="none" spc="0" normalizeH="0" baseline="0" noProof="0" dirty="0" smtClean="0">
                <a:ln>
                  <a:noFill/>
                </a:ln>
                <a:solidFill>
                  <a:schemeClr val="accent4">
                    <a:lumMod val="40000"/>
                    <a:lumOff val="60000"/>
                  </a:schemeClr>
                </a:solidFill>
                <a:effectLst>
                  <a:outerShdw blurRad="38100" dist="38100" dir="2700000" algn="tl">
                    <a:srgbClr val="000000">
                      <a:alpha val="43137"/>
                    </a:srgbClr>
                  </a:outerShdw>
                </a:effectLst>
                <a:uLnTx/>
                <a:uFillTx/>
              </a:rPr>
              <a:t>Center</a:t>
            </a:r>
          </a:p>
        </p:txBody>
      </p:sp>
    </p:spTree>
    <p:extLst>
      <p:ext uri="{BB962C8B-B14F-4D97-AF65-F5344CB8AC3E}">
        <p14:creationId xmlns:p14="http://schemas.microsoft.com/office/powerpoint/2010/main" xmlns="" val="1336526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1"/>
            <a:ext cx="7315200" cy="4785360"/>
          </a:xfrm>
        </p:spPr>
        <p:txBody>
          <a:bodyPr>
            <a:normAutofit lnSpcReduction="10000"/>
          </a:bodyPr>
          <a:lstStyle/>
          <a:p>
            <a:r>
              <a:rPr lang="en-US" sz="2800" dirty="0"/>
              <a:t>The FFS assessment procedures in the proposed API RP 579, adopted as a petroleum and petrochemical industry standard, cover both the present integrity of the equipment, given a current state of damage. </a:t>
            </a:r>
            <a:endParaRPr lang="en-US" sz="2800" dirty="0" smtClean="0"/>
          </a:p>
          <a:p>
            <a:r>
              <a:rPr lang="en-US" sz="2800" dirty="0" smtClean="0"/>
              <a:t>The </a:t>
            </a:r>
            <a:r>
              <a:rPr lang="en-US" sz="2800" dirty="0"/>
              <a:t>forms of damage addressed include general and localized corrosion, blisters and laminations, crack-like flaws, brittle fracture, fatigue, creep, environment cracking and embrittlement. </a:t>
            </a:r>
          </a:p>
          <a:p>
            <a:endParaRPr lang="en-US" sz="2800" dirty="0"/>
          </a:p>
        </p:txBody>
      </p:sp>
      <p:sp>
        <p:nvSpPr>
          <p:cNvPr id="4" name="Title 1"/>
          <p:cNvSpPr>
            <a:spLocks noGrp="1"/>
          </p:cNvSpPr>
          <p:nvPr>
            <p:ph type="title"/>
          </p:nvPr>
        </p:nvSpPr>
        <p:spPr>
          <a:xfrm>
            <a:off x="1143000" y="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1316135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1"/>
            <a:ext cx="7315200" cy="4861560"/>
          </a:xfrm>
        </p:spPr>
        <p:txBody>
          <a:bodyPr>
            <a:normAutofit/>
          </a:bodyPr>
          <a:lstStyle/>
          <a:p>
            <a:r>
              <a:rPr lang="en-US" sz="2800" dirty="0"/>
              <a:t>The assessment procedures detailed in the proposed API RP 579 are organized by flaw type and /or damage mechanism. </a:t>
            </a:r>
            <a:endParaRPr lang="en-US" sz="2800" dirty="0" smtClean="0"/>
          </a:p>
          <a:p>
            <a:r>
              <a:rPr lang="en-US" sz="2800" dirty="0" smtClean="0"/>
              <a:t>The </a:t>
            </a:r>
            <a:r>
              <a:rPr lang="en-US" sz="2800" dirty="0"/>
              <a:t>first step in the FFS assessment is to identify the damage mechanism. </a:t>
            </a:r>
            <a:endParaRPr lang="en-US" sz="2800" dirty="0" smtClean="0"/>
          </a:p>
          <a:p>
            <a:r>
              <a:rPr lang="en-US" sz="2800" dirty="0" smtClean="0"/>
              <a:t>It </a:t>
            </a:r>
            <a:r>
              <a:rPr lang="en-US" sz="2800" dirty="0"/>
              <a:t>involves review of the original design and fabrication practices, materials of construction, in-service environmental conditions and past service history. </a:t>
            </a:r>
          </a:p>
        </p:txBody>
      </p:sp>
      <p:sp>
        <p:nvSpPr>
          <p:cNvPr id="4" name="Title 1"/>
          <p:cNvSpPr>
            <a:spLocks noGrp="1"/>
          </p:cNvSpPr>
          <p:nvPr>
            <p:ph type="title"/>
          </p:nvPr>
        </p:nvSpPr>
        <p:spPr>
          <a:xfrm>
            <a:off x="1066800" y="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3215991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1"/>
            <a:ext cx="7315200" cy="5013960"/>
          </a:xfrm>
        </p:spPr>
        <p:txBody>
          <a:bodyPr/>
          <a:lstStyle/>
          <a:p>
            <a:r>
              <a:rPr lang="en-US" sz="2800" dirty="0"/>
              <a:t>The next important steps in any FFS assessment involve the characterization or idealization of the detected flaws. </a:t>
            </a:r>
            <a:endParaRPr lang="en-US" sz="2800" dirty="0" smtClean="0"/>
          </a:p>
          <a:p>
            <a:r>
              <a:rPr lang="en-US" sz="2800" dirty="0" smtClean="0"/>
              <a:t>Current </a:t>
            </a:r>
            <a:r>
              <a:rPr lang="en-US" sz="2800" dirty="0"/>
              <a:t>FFS and life assessment methodological employ conventional fracture mechanics theory in the assessment. </a:t>
            </a:r>
            <a:endParaRPr lang="en-US" sz="2800" dirty="0" smtClean="0"/>
          </a:p>
          <a:p>
            <a:r>
              <a:rPr lang="en-US" sz="2800" dirty="0" smtClean="0"/>
              <a:t>Hence</a:t>
            </a:r>
            <a:r>
              <a:rPr lang="en-US" sz="2800" dirty="0"/>
              <a:t>, appropriate idealizations of the corrosion-induced damage, consistent with conventional planar or volumetric defects, must be made.</a:t>
            </a:r>
          </a:p>
          <a:p>
            <a:endParaRPr lang="en-US" sz="2800" dirty="0"/>
          </a:p>
          <a:p>
            <a:endParaRPr lang="en-US" dirty="0"/>
          </a:p>
        </p:txBody>
      </p:sp>
      <p:sp>
        <p:nvSpPr>
          <p:cNvPr id="4" name="Title 1"/>
          <p:cNvSpPr>
            <a:spLocks noGrp="1"/>
          </p:cNvSpPr>
          <p:nvPr>
            <p:ph type="title"/>
          </p:nvPr>
        </p:nvSpPr>
        <p:spPr>
          <a:xfrm>
            <a:off x="1066800" y="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207056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1"/>
            <a:ext cx="7315200" cy="4785360"/>
          </a:xfrm>
        </p:spPr>
        <p:txBody>
          <a:bodyPr>
            <a:normAutofit/>
          </a:bodyPr>
          <a:lstStyle/>
          <a:p>
            <a:r>
              <a:rPr lang="en-US" sz="2800" dirty="0"/>
              <a:t>The material properties required to conduct a proper FFS assessment include yield strength, tensile strength and fracture toughness. </a:t>
            </a:r>
            <a:endParaRPr lang="en-US" sz="2800" dirty="0" smtClean="0"/>
          </a:p>
          <a:p>
            <a:r>
              <a:rPr lang="en-US" sz="2800" dirty="0" smtClean="0"/>
              <a:t>If </a:t>
            </a:r>
            <a:r>
              <a:rPr lang="en-US" sz="2800" dirty="0"/>
              <a:t>a remaining life assessment is required to assess the growth of planar flaws, then </a:t>
            </a:r>
            <a:r>
              <a:rPr lang="en-US" sz="2800" dirty="0" smtClean="0"/>
              <a:t>an </a:t>
            </a:r>
            <a:r>
              <a:rPr lang="en-US" sz="2800" dirty="0"/>
              <a:t>estimate of the environment crack growth rate in the service environment is also required. </a:t>
            </a:r>
          </a:p>
        </p:txBody>
      </p:sp>
      <p:sp>
        <p:nvSpPr>
          <p:cNvPr id="4" name="Title 1"/>
          <p:cNvSpPr>
            <a:spLocks noGrp="1"/>
          </p:cNvSpPr>
          <p:nvPr>
            <p:ph type="title"/>
          </p:nvPr>
        </p:nvSpPr>
        <p:spPr>
          <a:xfrm>
            <a:off x="1066800" y="7620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1204208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7315200" cy="3539527"/>
          </a:xfrm>
        </p:spPr>
        <p:txBody>
          <a:bodyPr>
            <a:normAutofit/>
          </a:bodyPr>
          <a:lstStyle/>
          <a:p>
            <a:r>
              <a:rPr lang="en-US" sz="2800" dirty="0"/>
              <a:t>The FFS procedures provided in the proposed API RP 579 document are deterministic in that all of the required inputs to the assessment are assumed known.</a:t>
            </a:r>
          </a:p>
        </p:txBody>
      </p:sp>
      <p:sp>
        <p:nvSpPr>
          <p:cNvPr id="4" name="Title 1"/>
          <p:cNvSpPr>
            <a:spLocks noGrp="1"/>
          </p:cNvSpPr>
          <p:nvPr>
            <p:ph type="title"/>
          </p:nvPr>
        </p:nvSpPr>
        <p:spPr>
          <a:xfrm>
            <a:off x="1143000" y="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733322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7315200" cy="1154097"/>
          </a:xfrm>
        </p:spPr>
        <p:txBody>
          <a:bodyPr>
            <a:normAutofit fontScale="90000"/>
          </a:bodyPr>
          <a:lstStyle/>
          <a:p>
            <a:pPr algn="ctr"/>
            <a:r>
              <a:rPr lang="en-US" dirty="0"/>
              <a:t>Laboratory simulation and corrosion testing</a:t>
            </a:r>
          </a:p>
        </p:txBody>
      </p:sp>
      <p:sp>
        <p:nvSpPr>
          <p:cNvPr id="3" name="Content Placeholder 2"/>
          <p:cNvSpPr>
            <a:spLocks noGrp="1"/>
          </p:cNvSpPr>
          <p:nvPr>
            <p:ph idx="1"/>
          </p:nvPr>
        </p:nvSpPr>
        <p:spPr>
          <a:xfrm>
            <a:off x="838200" y="1143000"/>
            <a:ext cx="7315200" cy="4953000"/>
          </a:xfrm>
        </p:spPr>
        <p:txBody>
          <a:bodyPr>
            <a:noAutofit/>
          </a:bodyPr>
          <a:lstStyle/>
          <a:p>
            <a:r>
              <a:rPr lang="en-US" sz="2800" dirty="0"/>
              <a:t>Laboratory testing is one of the basic and important tools available to investigate complex interactions of variables that exist in real service applications. </a:t>
            </a:r>
            <a:endParaRPr lang="en-US" sz="2800" dirty="0" smtClean="0"/>
          </a:p>
          <a:p>
            <a:r>
              <a:rPr lang="en-US" sz="2800" dirty="0" smtClean="0"/>
              <a:t>Data </a:t>
            </a:r>
            <a:r>
              <a:rPr lang="en-US" sz="2800" dirty="0"/>
              <a:t>can be developed which have both applied engineering significance and provide insight into fundamental relationship in engineered systems that can be used as stepping stone to achieve quantum leaps in efficiency, reliability and safety. </a:t>
            </a:r>
          </a:p>
        </p:txBody>
      </p:sp>
    </p:spTree>
    <p:extLst>
      <p:ext uri="{BB962C8B-B14F-4D97-AF65-F5344CB8AC3E}">
        <p14:creationId xmlns:p14="http://schemas.microsoft.com/office/powerpoint/2010/main" xmlns="" val="353631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0"/>
            <a:ext cx="7315200" cy="2057400"/>
          </a:xfrm>
        </p:spPr>
        <p:txBody>
          <a:bodyPr>
            <a:normAutofit/>
          </a:bodyPr>
          <a:lstStyle/>
          <a:p>
            <a:r>
              <a:rPr lang="en-US" sz="2800" dirty="0"/>
              <a:t>The need for simulation varies greatly depending on the purpose of the </a:t>
            </a:r>
            <a:r>
              <a:rPr lang="en-US" sz="2800" dirty="0" smtClean="0"/>
              <a:t>test.</a:t>
            </a:r>
          </a:p>
          <a:p>
            <a:r>
              <a:rPr lang="en-US" sz="2800" dirty="0" smtClean="0"/>
              <a:t>Corrosion </a:t>
            </a:r>
            <a:r>
              <a:rPr lang="en-US" sz="2800" dirty="0"/>
              <a:t>tests are usually conducted for three </a:t>
            </a:r>
            <a:r>
              <a:rPr lang="en-US" sz="2800" dirty="0" smtClean="0"/>
              <a:t>reasons.</a:t>
            </a:r>
            <a:endParaRPr lang="en-US" sz="2800" dirty="0"/>
          </a:p>
        </p:txBody>
      </p:sp>
      <p:sp>
        <p:nvSpPr>
          <p:cNvPr id="4" name="Title 1"/>
          <p:cNvSpPr>
            <a:spLocks noGrp="1"/>
          </p:cNvSpPr>
          <p:nvPr>
            <p:ph type="title"/>
          </p:nvPr>
        </p:nvSpPr>
        <p:spPr>
          <a:xfrm>
            <a:off x="9906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3006895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769833"/>
            <a:ext cx="7315200" cy="2106967"/>
          </a:xfrm>
        </p:spPr>
        <p:txBody>
          <a:bodyPr/>
          <a:lstStyle/>
          <a:p>
            <a:r>
              <a:rPr lang="en-US" sz="2800" dirty="0"/>
              <a:t>(1)</a:t>
            </a:r>
            <a:r>
              <a:rPr lang="en-US" dirty="0"/>
              <a:t>	</a:t>
            </a:r>
            <a:endParaRPr lang="en-US" dirty="0" smtClean="0"/>
          </a:p>
          <a:p>
            <a:pPr marL="45720" indent="0">
              <a:buNone/>
            </a:pPr>
            <a:r>
              <a:rPr lang="en-US" sz="2800" dirty="0" smtClean="0"/>
              <a:t>Optimization-comparison </a:t>
            </a:r>
            <a:r>
              <a:rPr lang="en-US" sz="2800" dirty="0"/>
              <a:t>of the response of two or more materials or material conditions relative to a particular form of corrosion. </a:t>
            </a:r>
          </a:p>
        </p:txBody>
      </p:sp>
      <p:sp>
        <p:nvSpPr>
          <p:cNvPr id="4" name="Title 1"/>
          <p:cNvSpPr>
            <a:spLocks noGrp="1"/>
          </p:cNvSpPr>
          <p:nvPr>
            <p:ph type="title"/>
          </p:nvPr>
        </p:nvSpPr>
        <p:spPr>
          <a:xfrm>
            <a:off x="10668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4219698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76400"/>
            <a:ext cx="7315200" cy="3539527"/>
          </a:xfrm>
        </p:spPr>
        <p:txBody>
          <a:bodyPr>
            <a:normAutofit/>
          </a:bodyPr>
          <a:lstStyle/>
          <a:p>
            <a:r>
              <a:rPr lang="en-US" sz="2800" dirty="0"/>
              <a:t>(2)	</a:t>
            </a:r>
            <a:endParaRPr lang="en-US" sz="2800" dirty="0" smtClean="0"/>
          </a:p>
          <a:p>
            <a:pPr marL="45720" indent="0">
              <a:buNone/>
            </a:pPr>
            <a:r>
              <a:rPr lang="en-US" sz="2800" dirty="0" smtClean="0"/>
              <a:t>Qualification </a:t>
            </a:r>
            <a:r>
              <a:rPr lang="en-US" sz="2800" dirty="0"/>
              <a:t>- verification that the material has a required conformance to composition and that the metallurgical or fabrication process have resulted in a microstructure that will provide adequate corrosion performance. </a:t>
            </a:r>
          </a:p>
        </p:txBody>
      </p:sp>
      <p:sp>
        <p:nvSpPr>
          <p:cNvPr id="4" name="Title 1"/>
          <p:cNvSpPr>
            <a:spLocks noGrp="1"/>
          </p:cNvSpPr>
          <p:nvPr>
            <p:ph type="title"/>
          </p:nvPr>
        </p:nvSpPr>
        <p:spPr>
          <a:xfrm>
            <a:off x="1066800" y="31898"/>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3899814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769833"/>
            <a:ext cx="7315200" cy="2259367"/>
          </a:xfrm>
        </p:spPr>
        <p:txBody>
          <a:bodyPr>
            <a:normAutofit/>
          </a:bodyPr>
          <a:lstStyle/>
          <a:p>
            <a:r>
              <a:rPr lang="en-US" sz="2800" dirty="0"/>
              <a:t>(3)	</a:t>
            </a:r>
            <a:endParaRPr lang="en-US" sz="2800" dirty="0" smtClean="0"/>
          </a:p>
          <a:p>
            <a:pPr marL="45720" indent="0">
              <a:buNone/>
            </a:pPr>
            <a:r>
              <a:rPr lang="en-US" sz="2800" dirty="0" smtClean="0"/>
              <a:t>Evaluation- </a:t>
            </a:r>
            <a:r>
              <a:rPr lang="en-US" sz="2800" dirty="0"/>
              <a:t>assessment of the influence of process changes (e.g. temperature, additives, inhibitors, and product purity).</a:t>
            </a:r>
          </a:p>
        </p:txBody>
      </p:sp>
      <p:sp>
        <p:nvSpPr>
          <p:cNvPr id="4" name="Title 1"/>
          <p:cNvSpPr>
            <a:spLocks noGrp="1"/>
          </p:cNvSpPr>
          <p:nvPr>
            <p:ph type="title"/>
          </p:nvPr>
        </p:nvSpPr>
        <p:spPr>
          <a:xfrm>
            <a:off x="1066800" y="21265"/>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392170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315200" cy="1154097"/>
          </a:xfrm>
        </p:spPr>
        <p:txBody>
          <a:bodyPr>
            <a:normAutofit fontScale="90000"/>
          </a:bodyPr>
          <a:lstStyle/>
          <a:p>
            <a:pPr algn="ctr"/>
            <a:r>
              <a:rPr lang="en-US" dirty="0"/>
              <a:t>Prediction and Assessment of </a:t>
            </a:r>
            <a:r>
              <a:rPr lang="en-US" dirty="0" smtClean="0"/>
              <a:t>Corrosion</a:t>
            </a:r>
            <a:endParaRPr lang="en-US" dirty="0"/>
          </a:p>
        </p:txBody>
      </p:sp>
      <p:sp>
        <p:nvSpPr>
          <p:cNvPr id="3" name="Content Placeholder 2"/>
          <p:cNvSpPr>
            <a:spLocks noGrp="1"/>
          </p:cNvSpPr>
          <p:nvPr>
            <p:ph idx="1"/>
          </p:nvPr>
        </p:nvSpPr>
        <p:spPr>
          <a:xfrm>
            <a:off x="609600" y="2362200"/>
            <a:ext cx="7620000" cy="3962399"/>
          </a:xfrm>
        </p:spPr>
        <p:txBody>
          <a:bodyPr>
            <a:normAutofit/>
          </a:bodyPr>
          <a:lstStyle/>
          <a:p>
            <a:r>
              <a:rPr lang="en-US" sz="2800" dirty="0"/>
              <a:t>The current trends in industries are towards attaining increased economic benefit through maximizing service life of existing </a:t>
            </a:r>
            <a:r>
              <a:rPr lang="en-US" sz="2800" dirty="0" err="1"/>
              <a:t>equipments</a:t>
            </a:r>
            <a:r>
              <a:rPr lang="en-US" sz="2800" dirty="0"/>
              <a:t> without sacrificing its integrity. </a:t>
            </a:r>
            <a:endParaRPr lang="en-US" sz="2800" dirty="0" smtClean="0"/>
          </a:p>
          <a:p>
            <a:r>
              <a:rPr lang="en-US" sz="2800" dirty="0" smtClean="0"/>
              <a:t>This </a:t>
            </a:r>
            <a:r>
              <a:rPr lang="en-US" sz="2800" dirty="0"/>
              <a:t>new thrust incorporates a holistic approach in which the boundaries between conventional engineering disciplines are not fixed. </a:t>
            </a:r>
          </a:p>
        </p:txBody>
      </p:sp>
    </p:spTree>
    <p:extLst>
      <p:ext uri="{BB962C8B-B14F-4D97-AF65-F5344CB8AC3E}">
        <p14:creationId xmlns:p14="http://schemas.microsoft.com/office/powerpoint/2010/main" xmlns="" val="1305383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295400"/>
            <a:ext cx="7315200" cy="3539527"/>
          </a:xfrm>
        </p:spPr>
        <p:txBody>
          <a:bodyPr>
            <a:normAutofit/>
          </a:bodyPr>
          <a:lstStyle/>
          <a:p>
            <a:r>
              <a:rPr lang="en-US" sz="2800" dirty="0"/>
              <a:t>To expand the applicability of corrosion testing as an assessment technique for modern industrial processes, development work is required such as: </a:t>
            </a:r>
            <a:endParaRPr lang="en-US" sz="2800" dirty="0" smtClean="0"/>
          </a:p>
          <a:p>
            <a:r>
              <a:rPr lang="en-US" sz="2800" dirty="0"/>
              <a:t>1)	Review of service or failure records on a range of material conditions or over a range of process </a:t>
            </a:r>
            <a:r>
              <a:rPr lang="en-US" sz="2800" dirty="0" smtClean="0"/>
              <a:t>variables </a:t>
            </a:r>
            <a:endParaRPr lang="en-US" sz="2800" dirty="0"/>
          </a:p>
        </p:txBody>
      </p:sp>
      <p:sp>
        <p:nvSpPr>
          <p:cNvPr id="4" name="Title 1"/>
          <p:cNvSpPr>
            <a:spLocks noGrp="1"/>
          </p:cNvSpPr>
          <p:nvPr>
            <p:ph type="title"/>
          </p:nvPr>
        </p:nvSpPr>
        <p:spPr>
          <a:xfrm>
            <a:off x="9906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3192746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1"/>
            <a:ext cx="7315200" cy="2590799"/>
          </a:xfrm>
        </p:spPr>
        <p:txBody>
          <a:bodyPr>
            <a:normAutofit/>
          </a:bodyPr>
          <a:lstStyle/>
          <a:p>
            <a:r>
              <a:rPr lang="en-US" sz="2800" dirty="0"/>
              <a:t>2)	Analysis of field or in-plant tests in actual service environments, and </a:t>
            </a:r>
          </a:p>
          <a:p>
            <a:r>
              <a:rPr lang="en-US" sz="2800" dirty="0"/>
              <a:t>3)	Use of laboratory exposure tests conducted under simulated service conditions. </a:t>
            </a:r>
          </a:p>
          <a:p>
            <a:endParaRPr lang="en-US" sz="2800" dirty="0"/>
          </a:p>
        </p:txBody>
      </p:sp>
      <p:sp>
        <p:nvSpPr>
          <p:cNvPr id="4" name="Title 1"/>
          <p:cNvSpPr>
            <a:spLocks noGrp="1"/>
          </p:cNvSpPr>
          <p:nvPr>
            <p:ph type="title"/>
          </p:nvPr>
        </p:nvSpPr>
        <p:spPr>
          <a:xfrm>
            <a:off x="10668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468185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1"/>
            <a:ext cx="7315200" cy="4937760"/>
          </a:xfrm>
        </p:spPr>
        <p:txBody>
          <a:bodyPr>
            <a:normAutofit lnSpcReduction="10000"/>
          </a:bodyPr>
          <a:lstStyle/>
          <a:p>
            <a:r>
              <a:rPr lang="en-US" sz="2800" dirty="0"/>
              <a:t>In the study of corrosion in simulated environments, the concept of "Reasonable Worst Case" scenario has been a guiding light. </a:t>
            </a:r>
            <a:endParaRPr lang="en-US" sz="2800" dirty="0" smtClean="0"/>
          </a:p>
          <a:p>
            <a:r>
              <a:rPr lang="en-US" sz="2800" dirty="0" smtClean="0"/>
              <a:t>"</a:t>
            </a:r>
            <a:r>
              <a:rPr lang="en-US" sz="2800" dirty="0"/>
              <a:t>Reasonable" includes two aspects, reasonable in terms of expense and </a:t>
            </a:r>
            <a:r>
              <a:rPr lang="en-US" sz="2800" dirty="0" smtClean="0"/>
              <a:t>time.</a:t>
            </a:r>
          </a:p>
          <a:p>
            <a:r>
              <a:rPr lang="en-US" sz="2800" dirty="0" smtClean="0"/>
              <a:t>Keeping </a:t>
            </a:r>
            <a:r>
              <a:rPr lang="en-US" sz="2800" dirty="0"/>
              <a:t>these two aspects in mind, one must first define and preserve the active in-service mechanism(s) of corrosion and one condition to determine the severity of corrosion. </a:t>
            </a:r>
          </a:p>
        </p:txBody>
      </p:sp>
      <p:sp>
        <p:nvSpPr>
          <p:cNvPr id="4" name="Title 1"/>
          <p:cNvSpPr>
            <a:spLocks noGrp="1"/>
          </p:cNvSpPr>
          <p:nvPr>
            <p:ph type="title"/>
          </p:nvPr>
        </p:nvSpPr>
        <p:spPr>
          <a:xfrm>
            <a:off x="10668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4010109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1"/>
            <a:ext cx="7315200" cy="3124199"/>
          </a:xfrm>
        </p:spPr>
        <p:txBody>
          <a:bodyPr>
            <a:normAutofit/>
          </a:bodyPr>
          <a:lstStyle/>
          <a:p>
            <a:r>
              <a:rPr lang="en-US" sz="2800" dirty="0"/>
              <a:t>Laboratory simulation provides corrosion data in complex systems which, in turn, can be used to extend corrosion models, optimize materials selection and corrosion control efforts, and provide rigorous input data for FFS studies.</a:t>
            </a:r>
          </a:p>
        </p:txBody>
      </p:sp>
      <p:sp>
        <p:nvSpPr>
          <p:cNvPr id="4" name="Title 1"/>
          <p:cNvSpPr>
            <a:spLocks noGrp="1"/>
          </p:cNvSpPr>
          <p:nvPr>
            <p:ph type="title"/>
          </p:nvPr>
        </p:nvSpPr>
        <p:spPr>
          <a:xfrm>
            <a:off x="1066800" y="0"/>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3011755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1"/>
            <a:ext cx="7620000" cy="4861560"/>
          </a:xfrm>
        </p:spPr>
        <p:txBody>
          <a:bodyPr>
            <a:normAutofit lnSpcReduction="10000"/>
          </a:bodyPr>
          <a:lstStyle/>
          <a:p>
            <a:r>
              <a:rPr lang="en-US" sz="2800" dirty="0"/>
              <a:t>Based on laboratory studies and in-services experience many models have been proposed to predict the remnant life of components afflicted by corrosion cracking processes. </a:t>
            </a:r>
            <a:endParaRPr lang="en-US" sz="2800" dirty="0" smtClean="0"/>
          </a:p>
          <a:p>
            <a:r>
              <a:rPr lang="en-US" sz="2800" dirty="0" smtClean="0"/>
              <a:t>These </a:t>
            </a:r>
            <a:r>
              <a:rPr lang="en-US" sz="2800" dirty="0"/>
              <a:t>models are based on cyclic endurance or crack propagation rates. </a:t>
            </a:r>
            <a:endParaRPr lang="en-US" sz="2800" dirty="0" smtClean="0"/>
          </a:p>
          <a:p>
            <a:r>
              <a:rPr lang="en-US" sz="2800" dirty="0" smtClean="0"/>
              <a:t>They </a:t>
            </a:r>
            <a:r>
              <a:rPr lang="en-US" sz="2800" dirty="0"/>
              <a:t>account for superposition of various processes or competing and complementary processes and/or interaction of various processes.</a:t>
            </a:r>
          </a:p>
        </p:txBody>
      </p:sp>
      <p:sp>
        <p:nvSpPr>
          <p:cNvPr id="4" name="Title 1"/>
          <p:cNvSpPr>
            <a:spLocks noGrp="1"/>
          </p:cNvSpPr>
          <p:nvPr>
            <p:ph type="title"/>
          </p:nvPr>
        </p:nvSpPr>
        <p:spPr>
          <a:xfrm>
            <a:off x="1066800" y="31898"/>
            <a:ext cx="7315200" cy="1154097"/>
          </a:xfrm>
        </p:spPr>
        <p:txBody>
          <a:bodyPr>
            <a:normAutofit fontScale="90000"/>
          </a:bodyPr>
          <a:lstStyle/>
          <a:p>
            <a:pPr algn="ctr"/>
            <a:r>
              <a:rPr lang="en-US" dirty="0"/>
              <a:t>Laboratory simulation and corrosion testing</a:t>
            </a:r>
          </a:p>
        </p:txBody>
      </p:sp>
    </p:spTree>
    <p:extLst>
      <p:ext uri="{BB962C8B-B14F-4D97-AF65-F5344CB8AC3E}">
        <p14:creationId xmlns:p14="http://schemas.microsoft.com/office/powerpoint/2010/main" xmlns="" val="132428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1154097"/>
          </a:xfrm>
        </p:spPr>
        <p:txBody>
          <a:bodyPr/>
          <a:lstStyle/>
          <a:p>
            <a:pPr algn="ctr"/>
            <a:r>
              <a:rPr lang="en-US" dirty="0"/>
              <a:t>FUTURE DIRECTIONS</a:t>
            </a:r>
          </a:p>
        </p:txBody>
      </p:sp>
      <p:sp>
        <p:nvSpPr>
          <p:cNvPr id="3" name="Content Placeholder 2"/>
          <p:cNvSpPr>
            <a:spLocks noGrp="1"/>
          </p:cNvSpPr>
          <p:nvPr>
            <p:ph idx="1"/>
          </p:nvPr>
        </p:nvSpPr>
        <p:spPr>
          <a:xfrm>
            <a:off x="838200" y="1676400"/>
            <a:ext cx="7315200" cy="3539527"/>
          </a:xfrm>
        </p:spPr>
        <p:txBody>
          <a:bodyPr>
            <a:normAutofit/>
          </a:bodyPr>
          <a:lstStyle/>
          <a:p>
            <a:r>
              <a:rPr lang="en-US" sz="2800" dirty="0"/>
              <a:t>The cost of corrosion in our country has gone up nearly four times in the last decade.  </a:t>
            </a:r>
            <a:endParaRPr lang="en-US" sz="2800" dirty="0" smtClean="0"/>
          </a:p>
          <a:p>
            <a:r>
              <a:rPr lang="en-US" sz="2800" dirty="0" smtClean="0"/>
              <a:t>Most </a:t>
            </a:r>
            <a:r>
              <a:rPr lang="en-US" sz="2800" dirty="0"/>
              <a:t>of this amount is still spent on replacing components and for the conventional </a:t>
            </a:r>
            <a:r>
              <a:rPr lang="en-US" sz="2800" dirty="0" smtClean="0"/>
              <a:t>cathodic </a:t>
            </a:r>
            <a:r>
              <a:rPr lang="en-US" sz="2800" dirty="0"/>
              <a:t>and anodic protection systems. </a:t>
            </a:r>
          </a:p>
        </p:txBody>
      </p:sp>
    </p:spTree>
    <p:extLst>
      <p:ext uri="{BB962C8B-B14F-4D97-AF65-F5344CB8AC3E}">
        <p14:creationId xmlns:p14="http://schemas.microsoft.com/office/powerpoint/2010/main" xmlns="" val="3358048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76401"/>
            <a:ext cx="7315200" cy="3428999"/>
          </a:xfrm>
        </p:spPr>
        <p:txBody>
          <a:bodyPr>
            <a:normAutofit/>
          </a:bodyPr>
          <a:lstStyle/>
          <a:p>
            <a:r>
              <a:rPr lang="en-US" sz="2800" dirty="0"/>
              <a:t>Reduction of these costs would mean that awareness has to be created in industries about corrosion and its prevention.  </a:t>
            </a:r>
            <a:endParaRPr lang="en-US" sz="2800" dirty="0" smtClean="0"/>
          </a:p>
          <a:p>
            <a:r>
              <a:rPr lang="en-US" sz="2800" dirty="0" smtClean="0"/>
              <a:t>Also</a:t>
            </a:r>
            <a:r>
              <a:rPr lang="en-US" sz="2800" dirty="0"/>
              <a:t>, considerable attention has to be paid towards development of advanced engineering techniques and improved material to combat corrosion.</a:t>
            </a:r>
          </a:p>
        </p:txBody>
      </p:sp>
      <p:sp>
        <p:nvSpPr>
          <p:cNvPr id="4" name="Title 1"/>
          <p:cNvSpPr>
            <a:spLocks noGrp="1"/>
          </p:cNvSpPr>
          <p:nvPr>
            <p:ph type="title"/>
          </p:nvPr>
        </p:nvSpPr>
        <p:spPr>
          <a:xfrm>
            <a:off x="1066800" y="31898"/>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981228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2487967"/>
          </a:xfrm>
        </p:spPr>
        <p:txBody>
          <a:bodyPr>
            <a:normAutofit/>
          </a:bodyPr>
          <a:lstStyle/>
          <a:p>
            <a:r>
              <a:rPr lang="en-US" sz="2800" dirty="0"/>
              <a:t>From futuristic point of view, more efforts need to be put into novel material development, which would automatically sense the environment and create a surface barrier to combat it. </a:t>
            </a:r>
          </a:p>
        </p:txBody>
      </p:sp>
      <p:sp>
        <p:nvSpPr>
          <p:cNvPr id="4" name="Title 1"/>
          <p:cNvSpPr>
            <a:spLocks noGrp="1"/>
          </p:cNvSpPr>
          <p:nvPr>
            <p:ph type="title"/>
          </p:nvPr>
        </p:nvSpPr>
        <p:spPr>
          <a:xfrm>
            <a:off x="1066800" y="0"/>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3714444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2487967"/>
          </a:xfrm>
        </p:spPr>
        <p:txBody>
          <a:bodyPr>
            <a:noAutofit/>
          </a:bodyPr>
          <a:lstStyle/>
          <a:p>
            <a:r>
              <a:rPr lang="en-US" sz="2800" dirty="0"/>
              <a:t>The smart materials come under the category of materials, which can mimic the nature, that is the capability to diagnose the fault and apply a suitable therapy during the application. </a:t>
            </a:r>
          </a:p>
        </p:txBody>
      </p:sp>
      <p:sp>
        <p:nvSpPr>
          <p:cNvPr id="4" name="Title 1"/>
          <p:cNvSpPr>
            <a:spLocks noGrp="1"/>
          </p:cNvSpPr>
          <p:nvPr>
            <p:ph type="title"/>
          </p:nvPr>
        </p:nvSpPr>
        <p:spPr>
          <a:xfrm>
            <a:off x="1066800" y="0"/>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1509385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315200" cy="3539527"/>
          </a:xfrm>
        </p:spPr>
        <p:txBody>
          <a:bodyPr>
            <a:normAutofit/>
          </a:bodyPr>
          <a:lstStyle/>
          <a:p>
            <a:r>
              <a:rPr lang="en-US" sz="2800" dirty="0"/>
              <a:t>The newer materials like functionally gradient materials will </a:t>
            </a:r>
            <a:r>
              <a:rPr lang="en-US" sz="2800" dirty="0" err="1"/>
              <a:t>revolutionalise</a:t>
            </a:r>
            <a:r>
              <a:rPr lang="en-US" sz="2800" dirty="0"/>
              <a:t> the high temperature, aggressive and electronic environments where deviations in the properties across an interface is the main problem deteriorating the life of the components. </a:t>
            </a:r>
          </a:p>
        </p:txBody>
      </p:sp>
      <p:sp>
        <p:nvSpPr>
          <p:cNvPr id="4" name="Title 1"/>
          <p:cNvSpPr>
            <a:spLocks noGrp="1"/>
          </p:cNvSpPr>
          <p:nvPr>
            <p:ph type="title"/>
          </p:nvPr>
        </p:nvSpPr>
        <p:spPr>
          <a:xfrm>
            <a:off x="1066800" y="21265"/>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281696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A team approach to solve problem aims </a:t>
            </a:r>
            <a:r>
              <a:rPr lang="en-US" sz="2800" dirty="0" smtClean="0"/>
              <a:t>to:</a:t>
            </a:r>
          </a:p>
          <a:p>
            <a:r>
              <a:rPr lang="en-US" sz="2800" dirty="0" smtClean="0"/>
              <a:t>Expand </a:t>
            </a:r>
            <a:r>
              <a:rPr lang="en-US" sz="2800" dirty="0"/>
              <a:t>the use of accurate predictive models, </a:t>
            </a:r>
            <a:endParaRPr lang="en-US" sz="2800" dirty="0" smtClean="0"/>
          </a:p>
          <a:p>
            <a:r>
              <a:rPr lang="en-US" sz="2800" dirty="0" smtClean="0"/>
              <a:t>Refine </a:t>
            </a:r>
            <a:r>
              <a:rPr lang="en-US" sz="2800" dirty="0"/>
              <a:t>more quantitative fitness-for-service assessment methodologies and </a:t>
            </a:r>
            <a:endParaRPr lang="en-US" sz="2800" dirty="0" smtClean="0"/>
          </a:p>
          <a:p>
            <a:r>
              <a:rPr lang="en-US" sz="2800" dirty="0" smtClean="0"/>
              <a:t>Utilize </a:t>
            </a:r>
            <a:r>
              <a:rPr lang="en-US" sz="2800" dirty="0"/>
              <a:t>laboratory experimental simulation techniques.</a:t>
            </a:r>
          </a:p>
        </p:txBody>
      </p:sp>
      <p:sp>
        <p:nvSpPr>
          <p:cNvPr id="4" name="Title 1"/>
          <p:cNvSpPr>
            <a:spLocks noGrp="1"/>
          </p:cNvSpPr>
          <p:nvPr>
            <p:ph type="title"/>
          </p:nvPr>
        </p:nvSpPr>
        <p:spPr>
          <a:xfrm>
            <a:off x="914400" y="533400"/>
            <a:ext cx="7315200" cy="1154097"/>
          </a:xfrm>
        </p:spPr>
        <p:txBody>
          <a:bodyPr>
            <a:normAutofit fontScale="90000"/>
          </a:bodyPr>
          <a:lstStyle/>
          <a:p>
            <a:pPr algn="ctr"/>
            <a:r>
              <a:rPr lang="en-US" dirty="0"/>
              <a:t>Prediction and Assessment of </a:t>
            </a:r>
            <a:r>
              <a:rPr lang="en-US" dirty="0" smtClean="0"/>
              <a:t>Corrosion</a:t>
            </a:r>
            <a:endParaRPr lang="en-US" dirty="0"/>
          </a:p>
        </p:txBody>
      </p:sp>
    </p:spTree>
    <p:extLst>
      <p:ext uri="{BB962C8B-B14F-4D97-AF65-F5344CB8AC3E}">
        <p14:creationId xmlns:p14="http://schemas.microsoft.com/office/powerpoint/2010/main" xmlns="" val="11131768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315200" cy="3962400"/>
          </a:xfrm>
        </p:spPr>
        <p:txBody>
          <a:bodyPr>
            <a:normAutofit lnSpcReduction="10000"/>
          </a:bodyPr>
          <a:lstStyle/>
          <a:p>
            <a:r>
              <a:rPr lang="en-US" sz="2800" dirty="0"/>
              <a:t>Smooth departure from the interface in many ways like composition, physical and chemical properties will make these classes of materials a ‘darling’ of the materials community in the coming decades. </a:t>
            </a:r>
            <a:endParaRPr lang="en-US" sz="2800" dirty="0" smtClean="0"/>
          </a:p>
          <a:p>
            <a:r>
              <a:rPr lang="en-US" sz="2800" dirty="0" smtClean="0"/>
              <a:t>In </a:t>
            </a:r>
            <a:r>
              <a:rPr lang="en-US" sz="2800" dirty="0"/>
              <a:t>this area we have no strength and total commitment should be made for the development of this class of materials.</a:t>
            </a:r>
          </a:p>
        </p:txBody>
      </p:sp>
      <p:sp>
        <p:nvSpPr>
          <p:cNvPr id="4" name="Title 1"/>
          <p:cNvSpPr>
            <a:spLocks noGrp="1"/>
          </p:cNvSpPr>
          <p:nvPr>
            <p:ph type="title"/>
          </p:nvPr>
        </p:nvSpPr>
        <p:spPr>
          <a:xfrm>
            <a:off x="1066800" y="0"/>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2479812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696200" cy="4724400"/>
          </a:xfrm>
        </p:spPr>
        <p:txBody>
          <a:bodyPr>
            <a:noAutofit/>
          </a:bodyPr>
          <a:lstStyle/>
          <a:p>
            <a:r>
              <a:rPr lang="en-US" sz="2800" dirty="0"/>
              <a:t>Corrosion is basically a surface phenomenon. </a:t>
            </a:r>
            <a:endParaRPr lang="en-US" sz="2800" dirty="0" smtClean="0"/>
          </a:p>
          <a:p>
            <a:r>
              <a:rPr lang="en-US" sz="2800" dirty="0" smtClean="0"/>
              <a:t>Surface </a:t>
            </a:r>
            <a:r>
              <a:rPr lang="en-US" sz="2800" dirty="0"/>
              <a:t>modification technology needs to be further advanced and developed to make precisely graded surfaces that can combat corrosion over the entire lifetime of the component. </a:t>
            </a:r>
            <a:endParaRPr lang="en-US" sz="2800" dirty="0" smtClean="0"/>
          </a:p>
          <a:p>
            <a:r>
              <a:rPr lang="en-US" sz="2800" dirty="0" smtClean="0"/>
              <a:t>Developments </a:t>
            </a:r>
            <a:r>
              <a:rPr lang="en-US" sz="2800" dirty="0"/>
              <a:t>in </a:t>
            </a:r>
            <a:r>
              <a:rPr lang="en-US" sz="2800" dirty="0" err="1"/>
              <a:t>nano</a:t>
            </a:r>
            <a:r>
              <a:rPr lang="en-US" sz="2800" dirty="0"/>
              <a:t>-technologies and novel processing methods need to be integrated to most this end.</a:t>
            </a:r>
          </a:p>
        </p:txBody>
      </p:sp>
      <p:sp>
        <p:nvSpPr>
          <p:cNvPr id="4" name="Title 1"/>
          <p:cNvSpPr>
            <a:spLocks noGrp="1"/>
          </p:cNvSpPr>
          <p:nvPr>
            <p:ph type="title"/>
          </p:nvPr>
        </p:nvSpPr>
        <p:spPr>
          <a:xfrm>
            <a:off x="990600" y="31898"/>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278608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315200" cy="4709160"/>
          </a:xfrm>
        </p:spPr>
        <p:txBody>
          <a:bodyPr>
            <a:normAutofit/>
          </a:bodyPr>
          <a:lstStyle/>
          <a:p>
            <a:r>
              <a:rPr lang="en-US" sz="2800" dirty="0"/>
              <a:t>The principal economic drivers, for life assessment technology, involve, techniques that help extend inspection intervals, reduce inspection costs and reduce forced and scheduled outage durations. </a:t>
            </a:r>
            <a:endParaRPr lang="en-US" sz="2800" dirty="0" smtClean="0"/>
          </a:p>
          <a:p>
            <a:r>
              <a:rPr lang="en-US" sz="2800" dirty="0" smtClean="0"/>
              <a:t>Acoustic </a:t>
            </a:r>
            <a:r>
              <a:rPr lang="en-US" sz="2800" dirty="0"/>
              <a:t>emission techniques, on-line ultrasonic techniques, laser activated UT and other monitoring techniques hold great potential. </a:t>
            </a:r>
          </a:p>
        </p:txBody>
      </p:sp>
      <p:sp>
        <p:nvSpPr>
          <p:cNvPr id="4" name="Title 1"/>
          <p:cNvSpPr>
            <a:spLocks noGrp="1"/>
          </p:cNvSpPr>
          <p:nvPr>
            <p:ph type="title"/>
          </p:nvPr>
        </p:nvSpPr>
        <p:spPr>
          <a:xfrm>
            <a:off x="990600" y="31898"/>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3821724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315200" cy="4800600"/>
          </a:xfrm>
        </p:spPr>
        <p:txBody>
          <a:bodyPr>
            <a:noAutofit/>
          </a:bodyPr>
          <a:lstStyle/>
          <a:p>
            <a:r>
              <a:rPr lang="en-US" sz="2800" dirty="0"/>
              <a:t>A lot need to be done in advancement of signal analysis techniques from various non-destructive monitoring methods, used in plants. </a:t>
            </a:r>
            <a:endParaRPr lang="en-US" sz="2800" dirty="0" smtClean="0"/>
          </a:p>
          <a:p>
            <a:r>
              <a:rPr lang="en-US" sz="2800" dirty="0" smtClean="0"/>
              <a:t>The </a:t>
            </a:r>
            <a:r>
              <a:rPr lang="en-US" sz="2800" dirty="0"/>
              <a:t>development of these techniques should encompass possibilities of identification of corrosion process by just observing the signals and also give a precise idea on the size and shape of defects.</a:t>
            </a:r>
          </a:p>
        </p:txBody>
      </p:sp>
      <p:sp>
        <p:nvSpPr>
          <p:cNvPr id="4" name="Title 1"/>
          <p:cNvSpPr>
            <a:spLocks noGrp="1"/>
          </p:cNvSpPr>
          <p:nvPr>
            <p:ph type="title"/>
          </p:nvPr>
        </p:nvSpPr>
        <p:spPr>
          <a:xfrm>
            <a:off x="990600" y="76200"/>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1349475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7315200" cy="3539527"/>
          </a:xfrm>
        </p:spPr>
        <p:txBody>
          <a:bodyPr>
            <a:normAutofit/>
          </a:bodyPr>
          <a:lstStyle/>
          <a:p>
            <a:r>
              <a:rPr lang="en-US" sz="2800" dirty="0"/>
              <a:t>Another potential area of corrosion research </a:t>
            </a:r>
            <a:r>
              <a:rPr lang="en-US" sz="2800" dirty="0" smtClean="0"/>
              <a:t>advances is </a:t>
            </a:r>
            <a:r>
              <a:rPr lang="en-US" sz="2800" dirty="0"/>
              <a:t>the modeling of the corrosion process of predicts life of a material in an aggressive environment. </a:t>
            </a:r>
            <a:endParaRPr lang="en-US" sz="2800" dirty="0" smtClean="0"/>
          </a:p>
          <a:p>
            <a:r>
              <a:rPr lang="en-US" sz="2800" dirty="0" smtClean="0"/>
              <a:t>These </a:t>
            </a:r>
            <a:r>
              <a:rPr lang="en-US" sz="2800" dirty="0"/>
              <a:t>models should be able to apply predictions based on laboratory tests to field applications. </a:t>
            </a:r>
          </a:p>
        </p:txBody>
      </p:sp>
      <p:sp>
        <p:nvSpPr>
          <p:cNvPr id="4" name="Title 1"/>
          <p:cNvSpPr>
            <a:spLocks noGrp="1"/>
          </p:cNvSpPr>
          <p:nvPr>
            <p:ph type="title"/>
          </p:nvPr>
        </p:nvSpPr>
        <p:spPr>
          <a:xfrm>
            <a:off x="990600" y="76200"/>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10575167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981200"/>
            <a:ext cx="7315200" cy="3539527"/>
          </a:xfrm>
        </p:spPr>
        <p:txBody>
          <a:bodyPr>
            <a:normAutofit/>
          </a:bodyPr>
          <a:lstStyle/>
          <a:p>
            <a:r>
              <a:rPr lang="en-US" sz="2800" dirty="0"/>
              <a:t>They should account for the innumerable variables of the environment and material Development of these models that account for all variations would help in accurate prediction of remnant life of components.</a:t>
            </a:r>
          </a:p>
        </p:txBody>
      </p:sp>
      <p:sp>
        <p:nvSpPr>
          <p:cNvPr id="4" name="Title 1"/>
          <p:cNvSpPr>
            <a:spLocks noGrp="1"/>
          </p:cNvSpPr>
          <p:nvPr>
            <p:ph type="title"/>
          </p:nvPr>
        </p:nvSpPr>
        <p:spPr>
          <a:xfrm>
            <a:off x="1066800" y="-23037"/>
            <a:ext cx="7315200" cy="1154097"/>
          </a:xfrm>
        </p:spPr>
        <p:txBody>
          <a:bodyPr/>
          <a:lstStyle/>
          <a:p>
            <a:pPr algn="ctr"/>
            <a:r>
              <a:rPr lang="en-US" dirty="0"/>
              <a:t>FUTURE DIRECTIONS</a:t>
            </a:r>
          </a:p>
        </p:txBody>
      </p:sp>
    </p:spTree>
    <p:extLst>
      <p:ext uri="{BB962C8B-B14F-4D97-AF65-F5344CB8AC3E}">
        <p14:creationId xmlns:p14="http://schemas.microsoft.com/office/powerpoint/2010/main" xmlns="" val="50949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154097"/>
          </a:xfrm>
        </p:spPr>
        <p:txBody>
          <a:bodyPr>
            <a:normAutofit fontScale="90000"/>
          </a:bodyPr>
          <a:lstStyle/>
          <a:p>
            <a:r>
              <a:rPr lang="en-US" dirty="0" smtClean="0"/>
              <a:t>Quantification of corrosion damage</a:t>
            </a:r>
            <a:endParaRPr lang="en-US" dirty="0"/>
          </a:p>
        </p:txBody>
      </p:sp>
      <p:sp>
        <p:nvSpPr>
          <p:cNvPr id="3" name="Content Placeholder 2"/>
          <p:cNvSpPr>
            <a:spLocks noGrp="1"/>
          </p:cNvSpPr>
          <p:nvPr>
            <p:ph idx="1"/>
          </p:nvPr>
        </p:nvSpPr>
        <p:spPr>
          <a:xfrm>
            <a:off x="838200" y="1828800"/>
            <a:ext cx="7315200" cy="3539527"/>
          </a:xfrm>
        </p:spPr>
        <p:txBody>
          <a:bodyPr>
            <a:normAutofit/>
          </a:bodyPr>
          <a:lstStyle/>
          <a:p>
            <a:r>
              <a:rPr lang="en-US" sz="2800" dirty="0"/>
              <a:t>On-line corrosion monitoring has become an important aspect of the design and operation of modern industrial plants. </a:t>
            </a:r>
            <a:endParaRPr lang="en-US" sz="2800" dirty="0" smtClean="0"/>
          </a:p>
          <a:p>
            <a:r>
              <a:rPr lang="en-US" sz="2800" dirty="0" smtClean="0"/>
              <a:t>It </a:t>
            </a:r>
            <a:r>
              <a:rPr lang="en-US" sz="2800" dirty="0"/>
              <a:t>allows plant engineering and management to be aware of the extent of damage caused by corrosion and also the rate at which this damage is occurring. </a:t>
            </a:r>
          </a:p>
        </p:txBody>
      </p:sp>
    </p:spTree>
    <p:extLst>
      <p:ext uri="{BB962C8B-B14F-4D97-AF65-F5344CB8AC3E}">
        <p14:creationId xmlns:p14="http://schemas.microsoft.com/office/powerpoint/2010/main" xmlns="" val="19503200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7315200" cy="4800600"/>
          </a:xfrm>
        </p:spPr>
        <p:txBody>
          <a:bodyPr>
            <a:noAutofit/>
          </a:bodyPr>
          <a:lstStyle/>
          <a:p>
            <a:r>
              <a:rPr lang="en-US" sz="2800" dirty="0"/>
              <a:t>The factors which motivate engineers for installing corrosion in operating plants, the susceptibility of materials in industrial plants to corrosion, unanticipated conditions like leaks, spills, fires, earthquakes etc., which can cause corrosion, and handling of new processes or chemicals or both. </a:t>
            </a:r>
            <a:endParaRPr lang="en-US" sz="2800" dirty="0" smtClean="0"/>
          </a:p>
          <a:p>
            <a:r>
              <a:rPr lang="en-US" sz="2800" dirty="0" smtClean="0"/>
              <a:t>Finally </a:t>
            </a:r>
            <a:r>
              <a:rPr lang="en-US" sz="2800" dirty="0"/>
              <a:t>corrosion monitoring can be helpful in verifying the effectiveness of preventive measures.</a:t>
            </a:r>
          </a:p>
        </p:txBody>
      </p:sp>
      <p:sp>
        <p:nvSpPr>
          <p:cNvPr id="4" name="Title 1"/>
          <p:cNvSpPr>
            <a:spLocks noGrp="1"/>
          </p:cNvSpPr>
          <p:nvPr>
            <p:ph type="title"/>
          </p:nvPr>
        </p:nvSpPr>
        <p:spPr>
          <a:xfrm>
            <a:off x="1066800" y="76200"/>
            <a:ext cx="7315200" cy="1154097"/>
          </a:xfrm>
        </p:spPr>
        <p:txBody>
          <a:bodyPr>
            <a:normAutofit fontScale="90000"/>
          </a:bodyPr>
          <a:lstStyle/>
          <a:p>
            <a:r>
              <a:rPr lang="en-US" dirty="0" smtClean="0"/>
              <a:t>Quantification of corrosion damage</a:t>
            </a:r>
            <a:endParaRPr lang="en-US" dirty="0"/>
          </a:p>
        </p:txBody>
      </p:sp>
    </p:spTree>
    <p:extLst>
      <p:ext uri="{BB962C8B-B14F-4D97-AF65-F5344CB8AC3E}">
        <p14:creationId xmlns:p14="http://schemas.microsoft.com/office/powerpoint/2010/main" xmlns="" val="14617046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1"/>
            <a:ext cx="7315200" cy="3733799"/>
          </a:xfrm>
        </p:spPr>
        <p:txBody>
          <a:bodyPr>
            <a:normAutofit fontScale="92500" lnSpcReduction="10000"/>
          </a:bodyPr>
          <a:lstStyle/>
          <a:p>
            <a:r>
              <a:rPr lang="en-US" sz="2800" dirty="0"/>
              <a:t>Selection of corrosion monitoring techniques depends on the possible corrosion processes that could occur in the component, purpose of the monitoring, the cost and applicability and reliability. </a:t>
            </a:r>
            <a:endParaRPr lang="en-US" sz="2800" dirty="0" smtClean="0"/>
          </a:p>
          <a:p>
            <a:r>
              <a:rPr lang="en-US" sz="2800" dirty="0" smtClean="0"/>
              <a:t>It's </a:t>
            </a:r>
            <a:r>
              <a:rPr lang="en-US" sz="2800" dirty="0"/>
              <a:t>desirable to include </a:t>
            </a:r>
            <a:r>
              <a:rPr lang="en-US" sz="2800" dirty="0" smtClean="0"/>
              <a:t>‘redundancy’ </a:t>
            </a:r>
          </a:p>
          <a:p>
            <a:pPr marL="233363" indent="0">
              <a:buNone/>
            </a:pPr>
            <a:r>
              <a:rPr lang="en-US" sz="1800" i="1" dirty="0" smtClean="0"/>
              <a:t>(Repetition </a:t>
            </a:r>
            <a:r>
              <a:rPr lang="en-US" sz="1800" i="1" dirty="0"/>
              <a:t>of messages to reduce the probability of errors in </a:t>
            </a:r>
            <a:r>
              <a:rPr lang="en-US" sz="1800" i="1" dirty="0" smtClean="0"/>
              <a:t>transmission)  </a:t>
            </a:r>
          </a:p>
          <a:p>
            <a:pPr marL="233363" indent="-188913">
              <a:buNone/>
            </a:pPr>
            <a:r>
              <a:rPr lang="en-US" sz="1800" i="1" dirty="0"/>
              <a:t> </a:t>
            </a:r>
            <a:r>
              <a:rPr lang="en-US" sz="1800" i="1" dirty="0" smtClean="0"/>
              <a:t>  </a:t>
            </a:r>
            <a:r>
              <a:rPr lang="en-US" sz="2800" dirty="0" smtClean="0"/>
              <a:t>so </a:t>
            </a:r>
            <a:r>
              <a:rPr lang="en-US" sz="2800" dirty="0"/>
              <a:t>as to provide more confidence in the </a:t>
            </a:r>
            <a:r>
              <a:rPr lang="en-US" sz="2800" dirty="0" smtClean="0"/>
              <a:t> information </a:t>
            </a:r>
            <a:r>
              <a:rPr lang="en-US" sz="2800" dirty="0"/>
              <a:t>generated. </a:t>
            </a:r>
          </a:p>
        </p:txBody>
      </p:sp>
      <p:sp>
        <p:nvSpPr>
          <p:cNvPr id="4" name="Title 1"/>
          <p:cNvSpPr>
            <a:spLocks noGrp="1"/>
          </p:cNvSpPr>
          <p:nvPr>
            <p:ph type="title"/>
          </p:nvPr>
        </p:nvSpPr>
        <p:spPr>
          <a:xfrm>
            <a:off x="1066800" y="152400"/>
            <a:ext cx="7315200" cy="1154097"/>
          </a:xfrm>
        </p:spPr>
        <p:txBody>
          <a:bodyPr>
            <a:normAutofit fontScale="90000"/>
          </a:bodyPr>
          <a:lstStyle/>
          <a:p>
            <a:r>
              <a:rPr lang="en-US" dirty="0" smtClean="0"/>
              <a:t>Quantification of corrosion damage</a:t>
            </a:r>
            <a:endParaRPr lang="en-US" dirty="0"/>
          </a:p>
        </p:txBody>
      </p:sp>
    </p:spTree>
    <p:extLst>
      <p:ext uri="{BB962C8B-B14F-4D97-AF65-F5344CB8AC3E}">
        <p14:creationId xmlns:p14="http://schemas.microsoft.com/office/powerpoint/2010/main" xmlns="" val="4214229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1"/>
            <a:ext cx="7315200" cy="4785360"/>
          </a:xfrm>
        </p:spPr>
        <p:txBody>
          <a:bodyPr>
            <a:normAutofit/>
          </a:bodyPr>
          <a:lstStyle/>
          <a:p>
            <a:r>
              <a:rPr lang="en-US" sz="2800" dirty="0"/>
              <a:t>The electrochemical methods become feasible if there is access to the streams and equipment in </a:t>
            </a:r>
            <a:r>
              <a:rPr lang="en-US" sz="2800" dirty="0" smtClean="0"/>
              <a:t>question, otherwise</a:t>
            </a:r>
            <a:r>
              <a:rPr lang="en-US" sz="2800" dirty="0"/>
              <a:t>, nondestructive method may be required. </a:t>
            </a:r>
            <a:endParaRPr lang="en-US" sz="2800" dirty="0" smtClean="0"/>
          </a:p>
          <a:p>
            <a:r>
              <a:rPr lang="en-US" sz="2800" dirty="0" smtClean="0"/>
              <a:t>Also </a:t>
            </a:r>
            <a:r>
              <a:rPr lang="en-US" sz="2800" dirty="0"/>
              <a:t>an important factor in considering monitoring methods is the response time required to obtain information from the method. </a:t>
            </a:r>
            <a:endParaRPr lang="en-US" sz="2800" dirty="0" smtClean="0"/>
          </a:p>
          <a:p>
            <a:r>
              <a:rPr lang="en-US" sz="2800" dirty="0" smtClean="0"/>
              <a:t>A </a:t>
            </a:r>
            <a:r>
              <a:rPr lang="en-US" sz="2800" dirty="0"/>
              <a:t>final consideration is one of safety and hazard potential.</a:t>
            </a:r>
          </a:p>
        </p:txBody>
      </p:sp>
      <p:sp>
        <p:nvSpPr>
          <p:cNvPr id="4" name="Title 1"/>
          <p:cNvSpPr>
            <a:spLocks noGrp="1"/>
          </p:cNvSpPr>
          <p:nvPr>
            <p:ph type="title"/>
          </p:nvPr>
        </p:nvSpPr>
        <p:spPr>
          <a:xfrm>
            <a:off x="990600" y="152400"/>
            <a:ext cx="7315200" cy="1154097"/>
          </a:xfrm>
        </p:spPr>
        <p:txBody>
          <a:bodyPr>
            <a:normAutofit fontScale="90000"/>
          </a:bodyPr>
          <a:lstStyle/>
          <a:p>
            <a:r>
              <a:rPr lang="en-US" dirty="0" smtClean="0"/>
              <a:t>Quantification of corrosion damage</a:t>
            </a:r>
            <a:endParaRPr lang="en-US" dirty="0"/>
          </a:p>
        </p:txBody>
      </p:sp>
    </p:spTree>
    <p:extLst>
      <p:ext uri="{BB962C8B-B14F-4D97-AF65-F5344CB8AC3E}">
        <p14:creationId xmlns:p14="http://schemas.microsoft.com/office/powerpoint/2010/main" xmlns="" val="2922128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315200" cy="1154097"/>
          </a:xfrm>
        </p:spPr>
        <p:txBody>
          <a:bodyPr>
            <a:normAutofit fontScale="90000"/>
          </a:bodyPr>
          <a:lstStyle/>
          <a:p>
            <a:pPr algn="ctr"/>
            <a:r>
              <a:rPr lang="en-US" dirty="0"/>
              <a:t>Development and use of predictive models</a:t>
            </a:r>
          </a:p>
        </p:txBody>
      </p:sp>
      <p:sp>
        <p:nvSpPr>
          <p:cNvPr id="3" name="Content Placeholder 2"/>
          <p:cNvSpPr>
            <a:spLocks noGrp="1"/>
          </p:cNvSpPr>
          <p:nvPr>
            <p:ph idx="1"/>
          </p:nvPr>
        </p:nvSpPr>
        <p:spPr>
          <a:xfrm>
            <a:off x="914400" y="2769833"/>
            <a:ext cx="7315200" cy="2945167"/>
          </a:xfrm>
        </p:spPr>
        <p:txBody>
          <a:bodyPr>
            <a:normAutofit/>
          </a:bodyPr>
          <a:lstStyle/>
          <a:p>
            <a:pPr marL="45720" indent="0">
              <a:buNone/>
            </a:pPr>
            <a:r>
              <a:rPr lang="en-US" sz="2800" dirty="0"/>
              <a:t>The analytical </a:t>
            </a:r>
            <a:r>
              <a:rPr lang="en-US" sz="2800" b="1" i="1" dirty="0">
                <a:effectLst>
                  <a:outerShdw blurRad="38100" dist="38100" dir="2700000" algn="tl">
                    <a:srgbClr val="000000">
                      <a:alpha val="43137"/>
                    </a:srgbClr>
                  </a:outerShdw>
                </a:effectLst>
              </a:rPr>
              <a:t>assessment</a:t>
            </a:r>
            <a:r>
              <a:rPr lang="en-US" sz="2800" i="1" dirty="0">
                <a:effectLst>
                  <a:outerShdw blurRad="38100" dist="38100" dir="2700000" algn="tl">
                    <a:srgbClr val="000000">
                      <a:alpha val="43137"/>
                    </a:srgbClr>
                  </a:outerShdw>
                </a:effectLst>
              </a:rPr>
              <a:t> </a:t>
            </a:r>
            <a:r>
              <a:rPr lang="en-US" sz="2800" dirty="0"/>
              <a:t>of corrosivity severity is </a:t>
            </a:r>
            <a:r>
              <a:rPr lang="en-US" sz="2800" dirty="0" smtClean="0"/>
              <a:t>critical, </a:t>
            </a:r>
            <a:r>
              <a:rPr lang="en-US" sz="2800" dirty="0"/>
              <a:t>since it can provide the direction to ensure proper utilization of materials and corrosion control methodologies in the construction and operation of industrial plants.</a:t>
            </a:r>
          </a:p>
        </p:txBody>
      </p:sp>
    </p:spTree>
    <p:extLst>
      <p:ext uri="{BB962C8B-B14F-4D97-AF65-F5344CB8AC3E}">
        <p14:creationId xmlns:p14="http://schemas.microsoft.com/office/powerpoint/2010/main" xmlns="" val="3867466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0"/>
            <a:ext cx="7315200" cy="1154097"/>
          </a:xfrm>
        </p:spPr>
        <p:txBody>
          <a:bodyPr>
            <a:normAutofit fontScale="90000"/>
          </a:bodyPr>
          <a:lstStyle/>
          <a:p>
            <a:r>
              <a:rPr lang="en-US" dirty="0" smtClean="0"/>
              <a:t>Quantification of corrosion damage</a:t>
            </a:r>
            <a:endParaRPr lang="en-US" dirty="0"/>
          </a:p>
        </p:txBody>
      </p:sp>
      <p:pic>
        <p:nvPicPr>
          <p:cNvPr id="1026" name="Picture 2"/>
          <p:cNvPicPr>
            <a:picLocks noChangeAspect="1" noChangeArrowheads="1"/>
          </p:cNvPicPr>
          <p:nvPr/>
        </p:nvPicPr>
        <p:blipFill>
          <a:blip r:embed="rId3">
            <a:extLst>
              <a:ext uri="{BEBA8EAE-BF5A-486C-A8C5-ECC9F3942E4B}">
                <a14:imgProps xmlns:a14="http://schemas.microsoft.com/office/drawing/2010/main" xmlns="">
                  <a14:imgLayer r:embed="rId4">
                    <a14:imgEffect>
                      <a14:sharpenSoften amount="5000"/>
                    </a14:imgEffect>
                    <a14:imgEffect>
                      <a14:brightnessContrast bright="7000" contrast="9000"/>
                    </a14:imgEffect>
                  </a14:imgLayer>
                </a14:imgProps>
              </a:ext>
              <a:ext uri="{28A0092B-C50C-407E-A947-70E740481C1C}">
                <a14:useLocalDpi xmlns:a14="http://schemas.microsoft.com/office/drawing/2010/main" xmlns="" val="0"/>
              </a:ext>
            </a:extLst>
          </a:blip>
          <a:srcRect/>
          <a:stretch>
            <a:fillRect/>
          </a:stretch>
        </p:blipFill>
        <p:spPr bwMode="auto">
          <a:xfrm>
            <a:off x="0" y="1195481"/>
            <a:ext cx="9144000" cy="5200854"/>
          </a:xfrm>
          <a:prstGeom prst="rect">
            <a:avLst/>
          </a:prstGeom>
          <a:noFill/>
          <a:ln>
            <a:noFill/>
          </a:ln>
          <a:effectLst/>
          <a:extLst>
            <a:ext uri="{909E8E84-426E-40DD-AFC4-6F175D3DCCD1}">
              <a14:hiddenFill xmlns:a14="http://schemas.microsoft.com/office/drawing/2010/main" xmlns="">
                <a:solidFill>
                  <a:srgbClr val="B2B2B2"/>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BCBCB"/>
                  </a:outerShdw>
                </a:effectLst>
              </a14:hiddenEffects>
            </a:ext>
          </a:extLst>
        </p:spPr>
      </p:pic>
      <p:sp>
        <p:nvSpPr>
          <p:cNvPr id="6" name="Rectangle 3"/>
          <p:cNvSpPr>
            <a:spLocks noChangeArrowheads="1"/>
          </p:cNvSpPr>
          <p:nvPr/>
        </p:nvSpPr>
        <p:spPr bwMode="auto">
          <a:xfrm>
            <a:off x="-19792" y="6396335"/>
            <a:ext cx="91440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defRPr/>
            </a:pPr>
            <a:r>
              <a:rPr lang="en-US" sz="2400" b="1" dirty="0" smtClean="0">
                <a:solidFill>
                  <a:schemeClr val="tx2"/>
                </a:solidFill>
                <a:effectLst>
                  <a:outerShdw blurRad="38100" dist="38100" dir="2700000" algn="tl">
                    <a:srgbClr val="000000"/>
                  </a:outerShdw>
                </a:effectLst>
                <a:latin typeface="Times New Roman" pitchFamily="18" charset="0"/>
                <a:cs typeface="Times New Roman" pitchFamily="18" charset="0"/>
              </a:rPr>
              <a:t>INFORMATION   </a:t>
            </a:r>
            <a:r>
              <a:rPr lang="en-US" sz="2400" b="1" dirty="0">
                <a:solidFill>
                  <a:schemeClr val="tx2"/>
                </a:solidFill>
                <a:effectLst>
                  <a:outerShdw blurRad="38100" dist="38100" dir="2700000" algn="tl">
                    <a:srgbClr val="000000"/>
                  </a:outerShdw>
                </a:effectLst>
                <a:latin typeface="Times New Roman" pitchFamily="18" charset="0"/>
                <a:cs typeface="Times New Roman" pitchFamily="18" charset="0"/>
              </a:rPr>
              <a:t>FLOW </a:t>
            </a:r>
            <a:r>
              <a:rPr lang="en-US" sz="2400" b="1" dirty="0" smtClean="0">
                <a:solidFill>
                  <a:schemeClr val="tx2"/>
                </a:solidFill>
                <a:effectLst>
                  <a:outerShdw blurRad="38100" dist="38100" dir="2700000" algn="tl">
                    <a:srgbClr val="000000"/>
                  </a:outerShdw>
                </a:effectLst>
                <a:latin typeface="Times New Roman" pitchFamily="18" charset="0"/>
                <a:cs typeface="Times New Roman" pitchFamily="18" charset="0"/>
              </a:rPr>
              <a:t> IN  CORROSION  MANAGEMENT</a:t>
            </a:r>
            <a:endParaRPr lang="en-US" sz="2400" b="1" dirty="0">
              <a:solidFill>
                <a:schemeClr val="tx2"/>
              </a:solidFill>
              <a:effectLst>
                <a:outerShdw blurRad="38100" dist="38100" dir="2700000" algn="tl">
                  <a:srgbClr val="000000"/>
                </a:outerShdw>
              </a:effectLst>
              <a:latin typeface="Times New Roman" pitchFamily="18" charset="0"/>
            </a:endParaRPr>
          </a:p>
        </p:txBody>
      </p:sp>
    </p:spTree>
    <p:extLst>
      <p:ext uri="{BB962C8B-B14F-4D97-AF65-F5344CB8AC3E}">
        <p14:creationId xmlns:p14="http://schemas.microsoft.com/office/powerpoint/2010/main" xmlns="" val="382121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52601"/>
            <a:ext cx="7620000" cy="4556760"/>
          </a:xfrm>
        </p:spPr>
        <p:txBody>
          <a:bodyPr>
            <a:noAutofit/>
          </a:bodyPr>
          <a:lstStyle/>
          <a:p>
            <a:r>
              <a:rPr lang="en-US" sz="2800" dirty="0"/>
              <a:t>Corrosion of various kinds is the major problem faced by heat exchanger tubes since they are subjected to continuous flow of high temperature fluids, steam, and other aggressive environments in various industries including chemical, petrochemical, refineries, thermal and nuclear. </a:t>
            </a:r>
            <a:endParaRPr lang="en-US" sz="2800" dirty="0" smtClean="0"/>
          </a:p>
          <a:p>
            <a:r>
              <a:rPr lang="en-US" sz="2800" dirty="0" smtClean="0"/>
              <a:t>The </a:t>
            </a:r>
            <a:r>
              <a:rPr lang="en-US" sz="2800" dirty="0"/>
              <a:t>deterioration of the tube material leads to the possibility of leak thus affecting the integrity of the tubes. </a:t>
            </a:r>
          </a:p>
        </p:txBody>
      </p:sp>
      <p:sp>
        <p:nvSpPr>
          <p:cNvPr id="4" name="Title 1"/>
          <p:cNvSpPr>
            <a:spLocks noGrp="1"/>
          </p:cNvSpPr>
          <p:nvPr>
            <p:ph type="title"/>
          </p:nvPr>
        </p:nvSpPr>
        <p:spPr>
          <a:xfrm>
            <a:off x="990600" y="381000"/>
            <a:ext cx="7315200" cy="1154097"/>
          </a:xfrm>
        </p:spPr>
        <p:txBody>
          <a:bodyPr>
            <a:normAutofit fontScale="90000"/>
          </a:bodyPr>
          <a:lstStyle/>
          <a:p>
            <a:pPr algn="ctr"/>
            <a:r>
              <a:rPr lang="en-US" dirty="0" smtClean="0"/>
              <a:t>Quantification of </a:t>
            </a:r>
            <a:r>
              <a:rPr lang="en-US" dirty="0"/>
              <a:t>corrosion damage</a:t>
            </a:r>
            <a:br>
              <a:rPr lang="en-US" dirty="0"/>
            </a:br>
            <a:r>
              <a:rPr lang="en-US" dirty="0" smtClean="0">
                <a:solidFill>
                  <a:srgbClr val="00B0F0"/>
                </a:solidFill>
              </a:rPr>
              <a:t>‘</a:t>
            </a:r>
            <a:r>
              <a:rPr lang="en-US" sz="2700" dirty="0" smtClean="0">
                <a:solidFill>
                  <a:srgbClr val="00B0F0"/>
                </a:solidFill>
              </a:rPr>
              <a:t>heat </a:t>
            </a:r>
            <a:r>
              <a:rPr lang="en-US" sz="2700" dirty="0">
                <a:solidFill>
                  <a:srgbClr val="00B0F0"/>
                </a:solidFill>
              </a:rPr>
              <a:t>exchanger tubes </a:t>
            </a:r>
            <a:r>
              <a:rPr lang="en-US" sz="2700" dirty="0" smtClean="0">
                <a:solidFill>
                  <a:srgbClr val="00B0F0"/>
                </a:solidFill>
              </a:rPr>
              <a:t>problem - </a:t>
            </a:r>
            <a:r>
              <a:rPr lang="en-US" sz="2700" dirty="0" smtClean="0">
                <a:solidFill>
                  <a:srgbClr val="FFFF00"/>
                </a:solidFill>
              </a:rPr>
              <a:t>a case in place</a:t>
            </a:r>
            <a:r>
              <a:rPr lang="en-US" sz="2700" dirty="0" smtClean="0">
                <a:solidFill>
                  <a:srgbClr val="00B0F0"/>
                </a:solidFill>
              </a:rPr>
              <a:t>’</a:t>
            </a:r>
            <a:endParaRPr lang="en-US" sz="2700" dirty="0">
              <a:solidFill>
                <a:srgbClr val="00B0F0"/>
              </a:solidFill>
            </a:endParaRPr>
          </a:p>
        </p:txBody>
      </p:sp>
    </p:spTree>
    <p:extLst>
      <p:ext uri="{BB962C8B-B14F-4D97-AF65-F5344CB8AC3E}">
        <p14:creationId xmlns:p14="http://schemas.microsoft.com/office/powerpoint/2010/main" xmlns="" val="22089769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4267200"/>
          </a:xfrm>
        </p:spPr>
        <p:txBody>
          <a:bodyPr>
            <a:noAutofit/>
          </a:bodyPr>
          <a:lstStyle/>
          <a:p>
            <a:r>
              <a:rPr lang="en-US" sz="2800" dirty="0"/>
              <a:t>The significant problems faced include wall thinning, pitting, stress corrosion cracking (SCC), hydrogen embrittlement, </a:t>
            </a:r>
            <a:r>
              <a:rPr lang="en-US" sz="2800" dirty="0" err="1"/>
              <a:t>carburisation</a:t>
            </a:r>
            <a:r>
              <a:rPr lang="en-US" sz="2800" dirty="0"/>
              <a:t>, </a:t>
            </a:r>
            <a:r>
              <a:rPr lang="en-US" sz="2800" dirty="0" err="1"/>
              <a:t>decarburisation</a:t>
            </a:r>
            <a:r>
              <a:rPr lang="en-US" sz="2800" dirty="0"/>
              <a:t>, denting and deposition of crud. </a:t>
            </a:r>
            <a:endParaRPr lang="en-US" sz="2800" dirty="0" smtClean="0"/>
          </a:p>
          <a:p>
            <a:r>
              <a:rPr lang="en-US" sz="2800" dirty="0" smtClean="0"/>
              <a:t>Eddy </a:t>
            </a:r>
            <a:r>
              <a:rPr lang="en-US" sz="2800" dirty="0"/>
              <a:t>current testing (ECT) is the most popular technique for monitoring of these tubes because of its ease of operation, versatility and reliability.</a:t>
            </a:r>
          </a:p>
        </p:txBody>
      </p:sp>
      <p:sp>
        <p:nvSpPr>
          <p:cNvPr id="4" name="Title 1"/>
          <p:cNvSpPr>
            <a:spLocks noGrp="1"/>
          </p:cNvSpPr>
          <p:nvPr>
            <p:ph type="title"/>
          </p:nvPr>
        </p:nvSpPr>
        <p:spPr>
          <a:xfrm>
            <a:off x="914400" y="457200"/>
            <a:ext cx="7315200" cy="1154097"/>
          </a:xfrm>
        </p:spPr>
        <p:txBody>
          <a:bodyPr>
            <a:normAutofit fontScale="90000"/>
          </a:bodyPr>
          <a:lstStyle/>
          <a:p>
            <a:pPr algn="ctr"/>
            <a:r>
              <a:rPr lang="en-US" dirty="0" smtClean="0"/>
              <a:t>Quantification of </a:t>
            </a:r>
            <a:r>
              <a:rPr lang="en-US" dirty="0"/>
              <a:t>corrosion damage</a:t>
            </a:r>
            <a:br>
              <a:rPr lang="en-US" dirty="0"/>
            </a:br>
            <a:r>
              <a:rPr lang="en-US" dirty="0" smtClean="0">
                <a:solidFill>
                  <a:srgbClr val="00B0F0"/>
                </a:solidFill>
              </a:rPr>
              <a:t>‘</a:t>
            </a:r>
            <a:r>
              <a:rPr lang="en-US" sz="2700" dirty="0" smtClean="0">
                <a:solidFill>
                  <a:srgbClr val="00B0F0"/>
                </a:solidFill>
              </a:rPr>
              <a:t>heat </a:t>
            </a:r>
            <a:r>
              <a:rPr lang="en-US" sz="2700" dirty="0">
                <a:solidFill>
                  <a:srgbClr val="00B0F0"/>
                </a:solidFill>
              </a:rPr>
              <a:t>exchanger tubes </a:t>
            </a:r>
            <a:r>
              <a:rPr lang="en-US" sz="2700" dirty="0" smtClean="0">
                <a:solidFill>
                  <a:srgbClr val="00B0F0"/>
                </a:solidFill>
              </a:rPr>
              <a:t>problem - </a:t>
            </a:r>
            <a:r>
              <a:rPr lang="en-US" sz="2700" dirty="0" smtClean="0">
                <a:solidFill>
                  <a:srgbClr val="FFFF00"/>
                </a:solidFill>
              </a:rPr>
              <a:t>a case in place</a:t>
            </a:r>
            <a:r>
              <a:rPr lang="en-US" sz="2700" dirty="0" smtClean="0">
                <a:solidFill>
                  <a:srgbClr val="00B0F0"/>
                </a:solidFill>
              </a:rPr>
              <a:t>’</a:t>
            </a:r>
            <a:endParaRPr lang="en-US" sz="2700" dirty="0">
              <a:solidFill>
                <a:srgbClr val="00B0F0"/>
              </a:solidFill>
            </a:endParaRPr>
          </a:p>
        </p:txBody>
      </p:sp>
    </p:spTree>
    <p:extLst>
      <p:ext uri="{BB962C8B-B14F-4D97-AF65-F5344CB8AC3E}">
        <p14:creationId xmlns:p14="http://schemas.microsoft.com/office/powerpoint/2010/main" xmlns="" val="33373874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467600" cy="5562600"/>
          </a:xfrm>
        </p:spPr>
        <p:txBody>
          <a:bodyPr>
            <a:noAutofit/>
          </a:bodyPr>
          <a:lstStyle/>
          <a:p>
            <a:r>
              <a:rPr lang="en-US" sz="2800" dirty="0"/>
              <a:t>It involves the generation of eddy </a:t>
            </a:r>
            <a:r>
              <a:rPr lang="en-US" sz="2800" dirty="0" smtClean="0"/>
              <a:t>currents in </a:t>
            </a:r>
            <a:r>
              <a:rPr lang="en-US" sz="2800" dirty="0"/>
              <a:t>the tube material using a test coil and then measuring the changes in the impedance of the test coil when it encounters a discontinuity / defect or any other material </a:t>
            </a:r>
            <a:r>
              <a:rPr lang="en-US" sz="2800" dirty="0" smtClean="0"/>
              <a:t>anomalies.</a:t>
            </a:r>
          </a:p>
          <a:p>
            <a:r>
              <a:rPr lang="en-US" sz="2800" dirty="0" smtClean="0"/>
              <a:t>Ferromagnetic materials </a:t>
            </a:r>
            <a:r>
              <a:rPr lang="en-US" sz="1800" i="1" dirty="0" smtClean="0"/>
              <a:t>[Phenomenon </a:t>
            </a:r>
            <a:r>
              <a:rPr lang="en-US" sz="1800" i="1" dirty="0"/>
              <a:t>exhibited by materials like iron (nickel or cobalt) that become magnetized in a magnetic field and retain their magnetism when the field is removed </a:t>
            </a:r>
            <a:r>
              <a:rPr lang="en-US" sz="1800" i="1" dirty="0" smtClean="0"/>
              <a:t>] </a:t>
            </a:r>
            <a:r>
              <a:rPr lang="en-US" sz="2800" dirty="0"/>
              <a:t>can be monitored using a new technique called Remote Field Eddy Current Testing (RFECT).</a:t>
            </a:r>
          </a:p>
        </p:txBody>
      </p:sp>
      <p:sp>
        <p:nvSpPr>
          <p:cNvPr id="4" name="Title 1"/>
          <p:cNvSpPr>
            <a:spLocks noGrp="1"/>
          </p:cNvSpPr>
          <p:nvPr>
            <p:ph type="title"/>
          </p:nvPr>
        </p:nvSpPr>
        <p:spPr>
          <a:xfrm>
            <a:off x="914400" y="76200"/>
            <a:ext cx="7315200" cy="1154097"/>
          </a:xfrm>
        </p:spPr>
        <p:txBody>
          <a:bodyPr>
            <a:normAutofit fontScale="90000"/>
          </a:bodyPr>
          <a:lstStyle/>
          <a:p>
            <a:pPr algn="ctr"/>
            <a:r>
              <a:rPr lang="en-US" dirty="0" smtClean="0"/>
              <a:t>Quantification of </a:t>
            </a:r>
            <a:r>
              <a:rPr lang="en-US" dirty="0"/>
              <a:t>corrosion damage</a:t>
            </a:r>
            <a:br>
              <a:rPr lang="en-US" dirty="0"/>
            </a:br>
            <a:r>
              <a:rPr lang="en-US" dirty="0" smtClean="0">
                <a:solidFill>
                  <a:srgbClr val="00B0F0"/>
                </a:solidFill>
              </a:rPr>
              <a:t>‘</a:t>
            </a:r>
            <a:r>
              <a:rPr lang="en-US" sz="2700" dirty="0" smtClean="0">
                <a:solidFill>
                  <a:srgbClr val="00B0F0"/>
                </a:solidFill>
              </a:rPr>
              <a:t>heat </a:t>
            </a:r>
            <a:r>
              <a:rPr lang="en-US" sz="2700" dirty="0">
                <a:solidFill>
                  <a:srgbClr val="00B0F0"/>
                </a:solidFill>
              </a:rPr>
              <a:t>exchanger tubes </a:t>
            </a:r>
            <a:r>
              <a:rPr lang="en-US" sz="2700" dirty="0" smtClean="0">
                <a:solidFill>
                  <a:srgbClr val="00B0F0"/>
                </a:solidFill>
              </a:rPr>
              <a:t>problem - </a:t>
            </a:r>
            <a:r>
              <a:rPr lang="en-US" sz="2700" dirty="0" smtClean="0">
                <a:solidFill>
                  <a:srgbClr val="FFFF00"/>
                </a:solidFill>
              </a:rPr>
              <a:t>a case in place</a:t>
            </a:r>
            <a:r>
              <a:rPr lang="en-US" sz="2700" dirty="0" smtClean="0">
                <a:solidFill>
                  <a:srgbClr val="00B0F0"/>
                </a:solidFill>
              </a:rPr>
              <a:t>’</a:t>
            </a:r>
            <a:endParaRPr lang="en-US" sz="2700" dirty="0">
              <a:solidFill>
                <a:srgbClr val="00B0F0"/>
              </a:solidFill>
            </a:endParaRPr>
          </a:p>
        </p:txBody>
      </p:sp>
    </p:spTree>
    <p:extLst>
      <p:ext uri="{BB962C8B-B14F-4D97-AF65-F5344CB8AC3E}">
        <p14:creationId xmlns:p14="http://schemas.microsoft.com/office/powerpoint/2010/main" xmlns="" val="566347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5626"/>
            <a:ext cx="7315200" cy="1154097"/>
          </a:xfrm>
        </p:spPr>
        <p:txBody>
          <a:bodyPr>
            <a:normAutofit fontScale="90000"/>
          </a:bodyPr>
          <a:lstStyle/>
          <a:p>
            <a:r>
              <a:rPr lang="en-US" dirty="0"/>
              <a:t>Quantification of corrosion </a:t>
            </a:r>
            <a:r>
              <a:rPr lang="en-US" dirty="0" smtClean="0"/>
              <a:t>damage</a:t>
            </a:r>
            <a:endParaRPr lang="en-US" dirty="0"/>
          </a:p>
        </p:txBody>
      </p:sp>
      <p:sp>
        <p:nvSpPr>
          <p:cNvPr id="3" name="Content Placeholder 2"/>
          <p:cNvSpPr>
            <a:spLocks noGrp="1"/>
          </p:cNvSpPr>
          <p:nvPr>
            <p:ph idx="1"/>
          </p:nvPr>
        </p:nvSpPr>
        <p:spPr>
          <a:xfrm>
            <a:off x="914400" y="1524001"/>
            <a:ext cx="7315200" cy="4648199"/>
          </a:xfrm>
        </p:spPr>
        <p:txBody>
          <a:bodyPr>
            <a:normAutofit lnSpcReduction="10000"/>
          </a:bodyPr>
          <a:lstStyle/>
          <a:p>
            <a:r>
              <a:rPr lang="en-US" sz="2800" dirty="0"/>
              <a:t>Ultrasonic Testing (UT) uses sound waves having frequencies usually in the mega cycle range. </a:t>
            </a:r>
            <a:endParaRPr lang="en-US" sz="2800" dirty="0" smtClean="0"/>
          </a:p>
          <a:p>
            <a:r>
              <a:rPr lang="en-US" sz="2800" dirty="0" smtClean="0"/>
              <a:t>UT </a:t>
            </a:r>
            <a:r>
              <a:rPr lang="en-US" sz="2800" dirty="0"/>
              <a:t>can detect discontinuities oriented both in the plane of the normal to the surface of components using normal beam or angle beam transducer. </a:t>
            </a:r>
            <a:endParaRPr lang="en-US" sz="2800" dirty="0" smtClean="0"/>
          </a:p>
          <a:p>
            <a:r>
              <a:rPr lang="en-US" sz="2800" dirty="0" smtClean="0"/>
              <a:t>Ultrasonic </a:t>
            </a:r>
            <a:r>
              <a:rPr lang="en-US" sz="2800" dirty="0"/>
              <a:t>testing provides a sensitive detection capability for corrosion damage when access is not available to the surface exposed to the corrosion.</a:t>
            </a:r>
          </a:p>
        </p:txBody>
      </p:sp>
    </p:spTree>
    <p:extLst>
      <p:ext uri="{BB962C8B-B14F-4D97-AF65-F5344CB8AC3E}">
        <p14:creationId xmlns:p14="http://schemas.microsoft.com/office/powerpoint/2010/main" xmlns="" val="12519107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419600"/>
          </a:xfrm>
        </p:spPr>
        <p:txBody>
          <a:bodyPr>
            <a:noAutofit/>
          </a:bodyPr>
          <a:lstStyle/>
          <a:p>
            <a:r>
              <a:rPr lang="en-US" sz="2800" dirty="0"/>
              <a:t>Stress corrosion cracking or exfoliation occurs by production of a new interface within the material, which causes reflections in a shorter time period than reflections from the back </a:t>
            </a:r>
            <a:r>
              <a:rPr lang="en-US" sz="2800" dirty="0" smtClean="0"/>
              <a:t>surface.</a:t>
            </a:r>
          </a:p>
          <a:p>
            <a:r>
              <a:rPr lang="en-US" sz="2800" dirty="0" smtClean="0"/>
              <a:t>Ultrasonic </a:t>
            </a:r>
            <a:r>
              <a:rPr lang="en-US" sz="2800" dirty="0"/>
              <a:t>thickness gauges are commonly used for detection of exfoliation, stress corrosion cracks, and general material thinning in an angular mode. </a:t>
            </a:r>
          </a:p>
        </p:txBody>
      </p:sp>
      <p:sp>
        <p:nvSpPr>
          <p:cNvPr id="4" name="Title 1"/>
          <p:cNvSpPr>
            <a:spLocks noGrp="1"/>
          </p:cNvSpPr>
          <p:nvPr>
            <p:ph type="title"/>
          </p:nvPr>
        </p:nvSpPr>
        <p:spPr>
          <a:xfrm>
            <a:off x="990600" y="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21479994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0"/>
            <a:ext cx="7315200" cy="3021367"/>
          </a:xfrm>
        </p:spPr>
        <p:txBody>
          <a:bodyPr>
            <a:normAutofit/>
          </a:bodyPr>
          <a:lstStyle/>
          <a:p>
            <a:r>
              <a:rPr lang="en-US" sz="2800" dirty="0"/>
              <a:t>Quantitative evaluation of components requires the knowledge of crack size and possible growth rate. </a:t>
            </a:r>
            <a:endParaRPr lang="en-US" sz="2800" dirty="0" smtClean="0"/>
          </a:p>
          <a:p>
            <a:r>
              <a:rPr lang="en-US" sz="2800" dirty="0" smtClean="0"/>
              <a:t>These </a:t>
            </a:r>
            <a:r>
              <a:rPr lang="en-US" sz="2800" dirty="0"/>
              <a:t>information help in estimating the remaining life of the components / structure. </a:t>
            </a:r>
          </a:p>
        </p:txBody>
      </p:sp>
      <p:sp>
        <p:nvSpPr>
          <p:cNvPr id="4" name="Title 1"/>
          <p:cNvSpPr>
            <a:spLocks noGrp="1"/>
          </p:cNvSpPr>
          <p:nvPr>
            <p:ph type="title"/>
          </p:nvPr>
        </p:nvSpPr>
        <p:spPr>
          <a:xfrm>
            <a:off x="914400" y="35626"/>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3776923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4724400" cy="5562600"/>
          </a:xfrm>
        </p:spPr>
        <p:txBody>
          <a:bodyPr>
            <a:noAutofit/>
          </a:bodyPr>
          <a:lstStyle/>
          <a:p>
            <a:r>
              <a:rPr lang="en-US" sz="2400" dirty="0"/>
              <a:t>The quantitative assessment of vertical defects is done by time-of-flight-diffraction (TOFD) techniques. </a:t>
            </a:r>
            <a:endParaRPr lang="en-US" sz="2400" dirty="0" smtClean="0"/>
          </a:p>
          <a:p>
            <a:r>
              <a:rPr lang="en-US" sz="2400" dirty="0" smtClean="0"/>
              <a:t>It </a:t>
            </a:r>
            <a:r>
              <a:rPr lang="en-US" sz="2400" dirty="0"/>
              <a:t>uses the concept of diffracted ultrasound to size defects. </a:t>
            </a:r>
            <a:endParaRPr lang="en-US" sz="2400" dirty="0" smtClean="0"/>
          </a:p>
          <a:p>
            <a:r>
              <a:rPr lang="en-US" sz="2400" dirty="0" smtClean="0"/>
              <a:t>The </a:t>
            </a:r>
            <a:r>
              <a:rPr lang="en-US" sz="2400" dirty="0"/>
              <a:t>technique has been applied for detection of weld root corrosion of underground pipelines. </a:t>
            </a:r>
            <a:endParaRPr lang="en-US" sz="2400" dirty="0" smtClean="0"/>
          </a:p>
          <a:p>
            <a:r>
              <a:rPr lang="en-US" sz="2400" dirty="0" smtClean="0"/>
              <a:t>The </a:t>
            </a:r>
            <a:r>
              <a:rPr lang="en-US" sz="2400" dirty="0"/>
              <a:t>hydrogen damage in steels, in petroleum and fossil fuel plants, can be detected by using ultrasonic technique. </a:t>
            </a:r>
          </a:p>
        </p:txBody>
      </p:sp>
      <p:sp>
        <p:nvSpPr>
          <p:cNvPr id="4" name="Title 1"/>
          <p:cNvSpPr>
            <a:spLocks noGrp="1"/>
          </p:cNvSpPr>
          <p:nvPr>
            <p:ph type="title"/>
          </p:nvPr>
        </p:nvSpPr>
        <p:spPr>
          <a:xfrm>
            <a:off x="990600" y="35626"/>
            <a:ext cx="7315200" cy="1154097"/>
          </a:xfrm>
        </p:spPr>
        <p:txBody>
          <a:bodyPr>
            <a:normAutofit fontScale="90000"/>
          </a:bodyPr>
          <a:lstStyle/>
          <a:p>
            <a:r>
              <a:rPr lang="en-US" dirty="0"/>
              <a:t>Quantification of corrosion </a:t>
            </a:r>
            <a:r>
              <a:rPr lang="en-US" dirty="0" smtClean="0"/>
              <a:t>damage</a:t>
            </a:r>
            <a:endParaRPr lang="en-US" dirty="0"/>
          </a:p>
        </p:txBody>
      </p:sp>
      <p:pic>
        <p:nvPicPr>
          <p:cNvPr id="2050" name="Picture 2"/>
          <p:cNvPicPr>
            <a:picLocks noChangeAspect="1" noChangeArrowheads="1"/>
          </p:cNvPicPr>
          <p:nvPr/>
        </p:nvPicPr>
        <p:blipFill>
          <a:blip r:embed="rId3">
            <a:extLst>
              <a:ext uri="{BEBA8EAE-BF5A-486C-A8C5-ECC9F3942E4B}">
                <a14:imgProps xmlns:a14="http://schemas.microsoft.com/office/drawing/2010/main" xmlns="">
                  <a14:imgLayer r:embed="rId4">
                    <a14:imgEffect>
                      <a14:sharpenSoften amount="6000"/>
                    </a14:imgEffect>
                    <a14:imgEffect>
                      <a14:brightnessContrast bright="8000" contrast="-3000"/>
                    </a14:imgEffect>
                  </a14:imgLayer>
                </a14:imgProps>
              </a:ext>
              <a:ext uri="{28A0092B-C50C-407E-A947-70E740481C1C}">
                <a14:useLocalDpi xmlns:a14="http://schemas.microsoft.com/office/drawing/2010/main" xmlns="" val="0"/>
              </a:ext>
            </a:extLst>
          </a:blip>
          <a:srcRect/>
          <a:stretch>
            <a:fillRect/>
          </a:stretch>
        </p:blipFill>
        <p:spPr bwMode="auto">
          <a:xfrm>
            <a:off x="4818412" y="2125682"/>
            <a:ext cx="4173539" cy="35131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107830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76400"/>
            <a:ext cx="7315200" cy="3539527"/>
          </a:xfrm>
        </p:spPr>
        <p:txBody>
          <a:bodyPr>
            <a:normAutofit lnSpcReduction="10000"/>
          </a:bodyPr>
          <a:lstStyle/>
          <a:p>
            <a:r>
              <a:rPr lang="en-US" sz="2800" dirty="0"/>
              <a:t>There is an increasing awareness of a heat exchanger failure mode commonly referred to as tube-to-tube sheet </a:t>
            </a:r>
            <a:r>
              <a:rPr lang="en-US" sz="2800" dirty="0" smtClean="0"/>
              <a:t>worming. </a:t>
            </a:r>
          </a:p>
          <a:p>
            <a:r>
              <a:rPr lang="en-US" sz="2800" dirty="0" smtClean="0"/>
              <a:t>This </a:t>
            </a:r>
            <a:r>
              <a:rPr lang="en-US" sz="2800" dirty="0"/>
              <a:t>fault is characterized by leaking between the tube and the tube sheet brought on by the small 'channels' of tube wall loss, similar in appearance to worm holes. </a:t>
            </a:r>
          </a:p>
        </p:txBody>
      </p:sp>
      <p:sp>
        <p:nvSpPr>
          <p:cNvPr id="4" name="Title 1"/>
          <p:cNvSpPr>
            <a:spLocks noGrp="1"/>
          </p:cNvSpPr>
          <p:nvPr>
            <p:ph type="title"/>
          </p:nvPr>
        </p:nvSpPr>
        <p:spPr>
          <a:xfrm>
            <a:off x="990600" y="-16823"/>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36526572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0"/>
            <a:ext cx="7315200" cy="5029200"/>
          </a:xfrm>
        </p:spPr>
        <p:txBody>
          <a:bodyPr>
            <a:noAutofit/>
          </a:bodyPr>
          <a:lstStyle/>
          <a:p>
            <a:r>
              <a:rPr lang="en-US" sz="2800" dirty="0"/>
              <a:t>The requirement to inspect the tube condition inside the tube sheet, a new technique called Quantitative Ultrasonic Analysis System and Recorder (QUASAR) has been developed. </a:t>
            </a:r>
            <a:endParaRPr lang="en-US" sz="2800" dirty="0" smtClean="0"/>
          </a:p>
          <a:p>
            <a:r>
              <a:rPr lang="en-US" sz="2800" dirty="0" smtClean="0"/>
              <a:t>In </a:t>
            </a:r>
            <a:r>
              <a:rPr lang="en-US" sz="2800" dirty="0"/>
              <a:t>QUASAR, an ultrasonic transducer lies axially along the tube and the pulse emitted impinges upon a mirror angled at </a:t>
            </a:r>
            <a:r>
              <a:rPr lang="en-US" sz="2800" dirty="0" smtClean="0"/>
              <a:t>45</a:t>
            </a:r>
            <a:r>
              <a:rPr lang="en-US" sz="4000" dirty="0" smtClean="0"/>
              <a:t>˚</a:t>
            </a:r>
            <a:r>
              <a:rPr lang="en-US" sz="2800" dirty="0" smtClean="0"/>
              <a:t> to </a:t>
            </a:r>
            <a:r>
              <a:rPr lang="en-US" sz="2800" dirty="0"/>
              <a:t>the axis of the tube. </a:t>
            </a:r>
          </a:p>
        </p:txBody>
      </p:sp>
      <p:sp>
        <p:nvSpPr>
          <p:cNvPr id="4" name="Title 1"/>
          <p:cNvSpPr>
            <a:spLocks noGrp="1"/>
          </p:cNvSpPr>
          <p:nvPr>
            <p:ph type="title"/>
          </p:nvPr>
        </p:nvSpPr>
        <p:spPr>
          <a:xfrm>
            <a:off x="1066800" y="1524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1687234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7315200" cy="4495799"/>
          </a:xfrm>
        </p:spPr>
        <p:txBody>
          <a:bodyPr>
            <a:noAutofit/>
          </a:bodyPr>
          <a:lstStyle/>
          <a:p>
            <a:pPr marL="45720" indent="0" algn="ctr">
              <a:buNone/>
            </a:pPr>
            <a:r>
              <a:rPr lang="en-US" sz="2800" dirty="0"/>
              <a:t>This assessment involves the use of predictive models. </a:t>
            </a:r>
            <a:endParaRPr lang="en-US" sz="2800" dirty="0" smtClean="0"/>
          </a:p>
          <a:p>
            <a:pPr marL="45720" indent="0">
              <a:buNone/>
            </a:pPr>
            <a:endParaRPr lang="en-US" sz="2800" dirty="0" smtClean="0"/>
          </a:p>
          <a:p>
            <a:r>
              <a:rPr lang="en-US" sz="2800" dirty="0"/>
              <a:t>The two potential limitations in modeling are as follows: </a:t>
            </a:r>
            <a:endParaRPr lang="en-US" sz="2800" dirty="0" smtClean="0"/>
          </a:p>
          <a:p>
            <a:pPr marL="45720" indent="0">
              <a:buNone/>
            </a:pPr>
            <a:endParaRPr lang="en-US" sz="2800" dirty="0" smtClean="0"/>
          </a:p>
          <a:p>
            <a:pPr marL="560070" indent="-514350">
              <a:buAutoNum type="arabicParenR"/>
            </a:pPr>
            <a:r>
              <a:rPr lang="en-US" sz="2800" dirty="0" smtClean="0"/>
              <a:t>Most </a:t>
            </a:r>
            <a:r>
              <a:rPr lang="en-US" sz="2800" dirty="0"/>
              <a:t>theoretical models tend to be simplistic leading to over </a:t>
            </a:r>
            <a:r>
              <a:rPr lang="en-US" sz="2800" dirty="0" smtClean="0"/>
              <a:t>conservatism</a:t>
            </a:r>
          </a:p>
          <a:p>
            <a:pPr marL="45720" indent="0" algn="ctr">
              <a:buNone/>
            </a:pPr>
            <a:r>
              <a:rPr lang="en-US" sz="2800" dirty="0" smtClean="0"/>
              <a:t>or…. </a:t>
            </a:r>
          </a:p>
        </p:txBody>
      </p:sp>
      <p:sp>
        <p:nvSpPr>
          <p:cNvPr id="4" name="Title 1"/>
          <p:cNvSpPr>
            <a:spLocks noGrp="1"/>
          </p:cNvSpPr>
          <p:nvPr>
            <p:ph type="title"/>
          </p:nvPr>
        </p:nvSpPr>
        <p:spPr>
          <a:xfrm>
            <a:off x="990600" y="533400"/>
            <a:ext cx="7315200" cy="1154097"/>
          </a:xfrm>
        </p:spPr>
        <p:txBody>
          <a:bodyPr>
            <a:normAutofit fontScale="90000"/>
          </a:bodyPr>
          <a:lstStyle/>
          <a:p>
            <a:pPr algn="ctr"/>
            <a:r>
              <a:rPr lang="en-US" dirty="0"/>
              <a:t>Development and use of predictive models</a:t>
            </a:r>
          </a:p>
        </p:txBody>
      </p:sp>
    </p:spTree>
    <p:extLst>
      <p:ext uri="{BB962C8B-B14F-4D97-AF65-F5344CB8AC3E}">
        <p14:creationId xmlns:p14="http://schemas.microsoft.com/office/powerpoint/2010/main" xmlns="" val="21498505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876800"/>
          </a:xfrm>
        </p:spPr>
        <p:txBody>
          <a:bodyPr>
            <a:noAutofit/>
          </a:bodyPr>
          <a:lstStyle/>
          <a:p>
            <a:r>
              <a:rPr lang="en-US" sz="2800" dirty="0"/>
              <a:t>The ultrasonic pulse is deflected to penetrate the wall of the tube in a radial direction. </a:t>
            </a:r>
            <a:endParaRPr lang="en-US" sz="2800" dirty="0" smtClean="0"/>
          </a:p>
          <a:p>
            <a:r>
              <a:rPr lang="en-US" sz="2800" dirty="0" smtClean="0"/>
              <a:t>An </a:t>
            </a:r>
            <a:r>
              <a:rPr lang="en-US" sz="2800" dirty="0"/>
              <a:t>echo of the signals is returned from both the inside and the outside wall surface. </a:t>
            </a:r>
            <a:endParaRPr lang="en-US" sz="2800" dirty="0" smtClean="0"/>
          </a:p>
          <a:p>
            <a:r>
              <a:rPr lang="en-US" sz="2800" dirty="0" smtClean="0"/>
              <a:t>The </a:t>
            </a:r>
            <a:r>
              <a:rPr lang="en-US" sz="2800" dirty="0"/>
              <a:t>signal is displayed on a computer screen. </a:t>
            </a:r>
            <a:endParaRPr lang="en-US" sz="2800" dirty="0" smtClean="0"/>
          </a:p>
          <a:p>
            <a:r>
              <a:rPr lang="en-US" sz="2800" dirty="0" smtClean="0"/>
              <a:t>The </a:t>
            </a:r>
            <a:r>
              <a:rPr lang="en-US" sz="2800" dirty="0"/>
              <a:t>mirror rotates </a:t>
            </a:r>
            <a:r>
              <a:rPr lang="en-US" sz="2800" dirty="0" smtClean="0"/>
              <a:t>360</a:t>
            </a:r>
            <a:r>
              <a:rPr lang="en-US" sz="3600" b="1" dirty="0" smtClean="0"/>
              <a:t>˚</a:t>
            </a:r>
            <a:r>
              <a:rPr lang="en-US" sz="2800" dirty="0" smtClean="0"/>
              <a:t> and </a:t>
            </a:r>
            <a:r>
              <a:rPr lang="en-US" sz="2800" dirty="0"/>
              <a:t>successive indications from each pulse are displayed sequentially on the screen.</a:t>
            </a:r>
          </a:p>
        </p:txBody>
      </p:sp>
      <p:sp>
        <p:nvSpPr>
          <p:cNvPr id="5" name="Title 1"/>
          <p:cNvSpPr>
            <a:spLocks noGrp="1"/>
          </p:cNvSpPr>
          <p:nvPr>
            <p:ph type="title"/>
          </p:nvPr>
        </p:nvSpPr>
        <p:spPr>
          <a:xfrm>
            <a:off x="990600" y="762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784690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76400"/>
            <a:ext cx="7315200" cy="2868967"/>
          </a:xfrm>
        </p:spPr>
        <p:txBody>
          <a:bodyPr>
            <a:normAutofit/>
          </a:bodyPr>
          <a:lstStyle/>
          <a:p>
            <a:r>
              <a:rPr lang="en-US" sz="2800" dirty="0"/>
              <a:t>As the probe is withdrawn at a controlled rate from the tube, the overlapping footprint of the ultrasonic scan covers every 25 mm square of the tube circumferentially and longitudinally, giving a complete recording of the tube's condition.</a:t>
            </a:r>
          </a:p>
        </p:txBody>
      </p:sp>
      <p:sp>
        <p:nvSpPr>
          <p:cNvPr id="4" name="Title 1"/>
          <p:cNvSpPr>
            <a:spLocks noGrp="1"/>
          </p:cNvSpPr>
          <p:nvPr>
            <p:ph type="title"/>
          </p:nvPr>
        </p:nvSpPr>
        <p:spPr>
          <a:xfrm>
            <a:off x="1066800" y="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2036004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7696200" cy="2590800"/>
          </a:xfrm>
        </p:spPr>
        <p:txBody>
          <a:bodyPr>
            <a:normAutofit/>
          </a:bodyPr>
          <a:lstStyle/>
          <a:p>
            <a:r>
              <a:rPr lang="en-US" sz="2800" dirty="0"/>
              <a:t>Acoustic emission technique (AET) is defined as the class of phenomenon whereby transient elastic waves are generated by the rapid release of energy from localized sources. </a:t>
            </a:r>
            <a:endParaRPr lang="en-US" sz="2800" dirty="0" smtClean="0"/>
          </a:p>
        </p:txBody>
      </p:sp>
      <p:sp>
        <p:nvSpPr>
          <p:cNvPr id="4" name="Title 1"/>
          <p:cNvSpPr>
            <a:spLocks noGrp="1"/>
          </p:cNvSpPr>
          <p:nvPr>
            <p:ph type="title"/>
          </p:nvPr>
        </p:nvSpPr>
        <p:spPr>
          <a:xfrm>
            <a:off x="914400" y="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30644405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95400"/>
            <a:ext cx="7315200" cy="5334000"/>
          </a:xfrm>
        </p:spPr>
        <p:txBody>
          <a:bodyPr>
            <a:noAutofit/>
          </a:bodyPr>
          <a:lstStyle/>
          <a:p>
            <a:r>
              <a:rPr lang="en-US" sz="2800" dirty="0"/>
              <a:t>This dynamic nature of AET makes it the most highly potential technique for monitoring the integrity of critical structures and components, determining the severity of crack, and more important </a:t>
            </a:r>
            <a:r>
              <a:rPr lang="en-US" sz="2800" u="sng" dirty="0">
                <a:effectLst>
                  <a:outerShdw blurRad="38100" dist="38100" dir="2700000" algn="tl">
                    <a:srgbClr val="000000">
                      <a:alpha val="43137"/>
                    </a:srgbClr>
                  </a:outerShdw>
                </a:effectLst>
              </a:rPr>
              <a:t>finding the trends in deterioration. </a:t>
            </a:r>
            <a:endParaRPr lang="en-US" sz="2800" u="sng" dirty="0" smtClean="0">
              <a:effectLst>
                <a:outerShdw blurRad="38100" dist="38100" dir="2700000" algn="tl">
                  <a:srgbClr val="000000">
                    <a:alpha val="43137"/>
                  </a:srgbClr>
                </a:outerShdw>
              </a:effectLst>
            </a:endParaRPr>
          </a:p>
          <a:p>
            <a:r>
              <a:rPr lang="en-US" sz="2800" dirty="0" smtClean="0"/>
              <a:t>All </a:t>
            </a:r>
            <a:r>
              <a:rPr lang="en-US" sz="2800" dirty="0"/>
              <a:t>of which are important aspects of plant inspection and ideally suited to condition monitoring and life prediction </a:t>
            </a:r>
            <a:r>
              <a:rPr lang="en-US" sz="2800" dirty="0" err="1"/>
              <a:t>programmes</a:t>
            </a:r>
            <a:r>
              <a:rPr lang="en-US" sz="2800" dirty="0"/>
              <a:t>. </a:t>
            </a:r>
          </a:p>
        </p:txBody>
      </p:sp>
      <p:sp>
        <p:nvSpPr>
          <p:cNvPr id="4" name="Title 1"/>
          <p:cNvSpPr>
            <a:spLocks noGrp="1"/>
          </p:cNvSpPr>
          <p:nvPr>
            <p:ph type="title"/>
          </p:nvPr>
        </p:nvSpPr>
        <p:spPr>
          <a:xfrm>
            <a:off x="990600" y="-28699"/>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20712642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28801"/>
            <a:ext cx="7315200" cy="4480560"/>
          </a:xfrm>
        </p:spPr>
        <p:txBody>
          <a:bodyPr>
            <a:normAutofit/>
          </a:bodyPr>
          <a:lstStyle/>
          <a:p>
            <a:r>
              <a:rPr lang="en-US" sz="2800" dirty="0"/>
              <a:t>Intelligent pigs based on Magnetic Flux Leakage (MFL) and/or ultrasonic are frequently used for inspecting pipelines for corrosion defects. </a:t>
            </a:r>
            <a:endParaRPr lang="en-US" sz="2800" dirty="0" smtClean="0"/>
          </a:p>
          <a:p>
            <a:r>
              <a:rPr lang="en-US" sz="2800" dirty="0" smtClean="0"/>
              <a:t>The </a:t>
            </a:r>
            <a:r>
              <a:rPr lang="en-US" sz="2800" dirty="0"/>
              <a:t>relation between MFL signals and defects are indirect and nonlinear, thus requiring a good calibration and data analysis. </a:t>
            </a:r>
          </a:p>
        </p:txBody>
      </p:sp>
      <p:sp>
        <p:nvSpPr>
          <p:cNvPr id="4" name="Title 1"/>
          <p:cNvSpPr>
            <a:spLocks noGrp="1"/>
          </p:cNvSpPr>
          <p:nvPr>
            <p:ph type="title"/>
          </p:nvPr>
        </p:nvSpPr>
        <p:spPr>
          <a:xfrm>
            <a:off x="1066800" y="762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5662785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3539527"/>
          </a:xfrm>
        </p:spPr>
        <p:txBody>
          <a:bodyPr/>
          <a:lstStyle/>
          <a:p>
            <a:r>
              <a:rPr lang="en-US" sz="2800" dirty="0"/>
              <a:t>The resolution of the MFL pigs is determined by the number of MFL sensors that are mounted in the circumference of the pig. </a:t>
            </a:r>
            <a:endParaRPr lang="en-US" sz="2800" dirty="0" smtClean="0"/>
          </a:p>
          <a:p>
            <a:r>
              <a:rPr lang="en-US" sz="2800" dirty="0" smtClean="0"/>
              <a:t>Ultrasonic </a:t>
            </a:r>
            <a:r>
              <a:rPr lang="en-US" sz="2800" dirty="0"/>
              <a:t>pigs have the advantage that they provide a good quantification of the defect sizes. </a:t>
            </a:r>
          </a:p>
          <a:p>
            <a:endParaRPr lang="en-US" dirty="0"/>
          </a:p>
          <a:p>
            <a:endParaRPr lang="en-US" dirty="0"/>
          </a:p>
        </p:txBody>
      </p:sp>
      <p:sp>
        <p:nvSpPr>
          <p:cNvPr id="4" name="Title 1"/>
          <p:cNvSpPr>
            <a:spLocks noGrp="1"/>
          </p:cNvSpPr>
          <p:nvPr>
            <p:ph type="title"/>
          </p:nvPr>
        </p:nvSpPr>
        <p:spPr>
          <a:xfrm>
            <a:off x="990600" y="2286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15307991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0200"/>
            <a:ext cx="7315200" cy="4876800"/>
          </a:xfrm>
        </p:spPr>
        <p:txBody>
          <a:bodyPr>
            <a:normAutofit lnSpcReduction="10000"/>
          </a:bodyPr>
          <a:lstStyle/>
          <a:p>
            <a:r>
              <a:rPr lang="en-US" sz="2800" dirty="0"/>
              <a:t>The MFL technique is sensitive to localized changes in wall thickness, but rather insensitive to very gradual and smooth changes in wall thickness, since they do not create sufficient magnetic flux leakage signals. </a:t>
            </a:r>
            <a:endParaRPr lang="en-US" sz="2800" dirty="0" smtClean="0"/>
          </a:p>
          <a:p>
            <a:r>
              <a:rPr lang="en-US" sz="2800" dirty="0" smtClean="0"/>
              <a:t>This </a:t>
            </a:r>
            <a:r>
              <a:rPr lang="en-US" sz="2800" dirty="0"/>
              <a:t>technology can be used for gas and liquid lines up to propulsion speeds of about 5 m/s. </a:t>
            </a:r>
            <a:endParaRPr lang="en-US" sz="2800" dirty="0" smtClean="0"/>
          </a:p>
          <a:p>
            <a:r>
              <a:rPr lang="en-US" sz="2800" dirty="0" smtClean="0"/>
              <a:t>In </a:t>
            </a:r>
            <a:r>
              <a:rPr lang="en-US" sz="2800" dirty="0"/>
              <a:t>view of its accuracy and reproducibility, this technique can be used in </a:t>
            </a:r>
            <a:r>
              <a:rPr lang="en-US" sz="2800" u="sng" dirty="0"/>
              <a:t>successive inspections</a:t>
            </a:r>
            <a:r>
              <a:rPr lang="en-US" sz="2800" dirty="0"/>
              <a:t> to determine corrosion rates</a:t>
            </a:r>
            <a:endParaRPr lang="en-US" sz="2800" dirty="0" smtClean="0"/>
          </a:p>
          <a:p>
            <a:endParaRPr lang="en-US" sz="2800" dirty="0"/>
          </a:p>
        </p:txBody>
      </p:sp>
      <p:sp>
        <p:nvSpPr>
          <p:cNvPr id="4" name="Title 1"/>
          <p:cNvSpPr>
            <a:spLocks noGrp="1"/>
          </p:cNvSpPr>
          <p:nvPr>
            <p:ph type="title"/>
          </p:nvPr>
        </p:nvSpPr>
        <p:spPr>
          <a:xfrm>
            <a:off x="914400" y="1524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38191219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57400"/>
            <a:ext cx="7315200" cy="3539527"/>
          </a:xfrm>
        </p:spPr>
        <p:txBody>
          <a:bodyPr>
            <a:normAutofit/>
          </a:bodyPr>
          <a:lstStyle/>
          <a:p>
            <a:r>
              <a:rPr lang="en-US" sz="2800" dirty="0"/>
              <a:t>There is also interactive intelligent chemical sensor in which an intelligent material is involved in monitoring an electrochemical reaction, which is generating an electrical signal capable of directly triggering a chemical response when required.</a:t>
            </a:r>
          </a:p>
        </p:txBody>
      </p:sp>
      <p:sp>
        <p:nvSpPr>
          <p:cNvPr id="4" name="Title 1"/>
          <p:cNvSpPr>
            <a:spLocks noGrp="1"/>
          </p:cNvSpPr>
          <p:nvPr>
            <p:ph type="title"/>
          </p:nvPr>
        </p:nvSpPr>
        <p:spPr>
          <a:xfrm>
            <a:off x="990600" y="35626"/>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29298014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772400" cy="5181600"/>
          </a:xfrm>
        </p:spPr>
        <p:txBody>
          <a:bodyPr>
            <a:noAutofit/>
          </a:bodyPr>
          <a:lstStyle/>
          <a:p>
            <a:r>
              <a:rPr lang="en-US" sz="2800" dirty="0"/>
              <a:t>Such a situation occurs during corrosion of conductive-polymer coated </a:t>
            </a:r>
            <a:r>
              <a:rPr lang="en-US" sz="2800" dirty="0" smtClean="0"/>
              <a:t>substrates, </a:t>
            </a:r>
            <a:r>
              <a:rPr lang="en-US" sz="2800" dirty="0"/>
              <a:t>where the metal corrosion generates an electrical signal, which triggers a chemical reaction to stop the corrosion. </a:t>
            </a:r>
            <a:endParaRPr lang="en-US" sz="2800" dirty="0" smtClean="0"/>
          </a:p>
          <a:p>
            <a:r>
              <a:rPr lang="en-US" sz="2800" dirty="0" smtClean="0"/>
              <a:t>A </a:t>
            </a:r>
            <a:r>
              <a:rPr lang="en-US" sz="2800" dirty="0"/>
              <a:t>conductive polymer coating, containing a corrosion inhibitor as a counter ion is employed for such purpose. </a:t>
            </a:r>
            <a:endParaRPr lang="en-US" sz="2800" dirty="0" smtClean="0"/>
          </a:p>
          <a:p>
            <a:r>
              <a:rPr lang="en-US" sz="2800" dirty="0" smtClean="0"/>
              <a:t>The </a:t>
            </a:r>
            <a:r>
              <a:rPr lang="en-US" sz="2800" dirty="0"/>
              <a:t>release of the inhibitor for protecting the corroding structure is triggered upon the onset of corrosion.</a:t>
            </a:r>
          </a:p>
        </p:txBody>
      </p:sp>
      <p:sp>
        <p:nvSpPr>
          <p:cNvPr id="4" name="Title 1"/>
          <p:cNvSpPr>
            <a:spLocks noGrp="1"/>
          </p:cNvSpPr>
          <p:nvPr>
            <p:ph type="title"/>
          </p:nvPr>
        </p:nvSpPr>
        <p:spPr>
          <a:xfrm>
            <a:off x="990600" y="7620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11926416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315200" cy="5029200"/>
          </a:xfrm>
        </p:spPr>
        <p:txBody>
          <a:bodyPr>
            <a:noAutofit/>
          </a:bodyPr>
          <a:lstStyle/>
          <a:p>
            <a:r>
              <a:rPr lang="en-US" sz="2800" dirty="0"/>
              <a:t>It's becoming important to have corrosion-monitoring equipment that is compatible with computer systems, so that results can be displayed at will and the time normally associated with data reduction and analysis can be </a:t>
            </a:r>
            <a:r>
              <a:rPr lang="en-US" sz="2800" dirty="0" smtClean="0"/>
              <a:t>reduced.</a:t>
            </a:r>
          </a:p>
          <a:p>
            <a:r>
              <a:rPr lang="en-US" sz="2800" dirty="0" smtClean="0"/>
              <a:t>A </a:t>
            </a:r>
            <a:r>
              <a:rPr lang="en-US" sz="2800" dirty="0"/>
              <a:t>reliable monitoring system, which was not subject to premature positive signals, would be very helpful in that it would prompt action to prevent or minimize further damage.</a:t>
            </a:r>
          </a:p>
        </p:txBody>
      </p:sp>
      <p:sp>
        <p:nvSpPr>
          <p:cNvPr id="4" name="Title 1"/>
          <p:cNvSpPr>
            <a:spLocks noGrp="1"/>
          </p:cNvSpPr>
          <p:nvPr>
            <p:ph type="title"/>
          </p:nvPr>
        </p:nvSpPr>
        <p:spPr>
          <a:xfrm>
            <a:off x="990600" y="35626"/>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3368575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7315200" cy="4682527"/>
          </a:xfrm>
        </p:spPr>
        <p:txBody>
          <a:bodyPr/>
          <a:lstStyle/>
          <a:p>
            <a:pPr marL="45720" indent="0">
              <a:buNone/>
            </a:pPr>
            <a:r>
              <a:rPr lang="en-US" dirty="0" smtClean="0"/>
              <a:t> </a:t>
            </a:r>
            <a:endParaRPr lang="en-US" dirty="0"/>
          </a:p>
          <a:p>
            <a:pPr marL="45720" indent="0">
              <a:buNone/>
            </a:pPr>
            <a:r>
              <a:rPr lang="en-US" sz="2400" b="1" dirty="0">
                <a:solidFill>
                  <a:schemeClr val="tx2"/>
                </a:solidFill>
              </a:rPr>
              <a:t>2) </a:t>
            </a:r>
            <a:endParaRPr lang="en-US" sz="2400" b="1" dirty="0" smtClean="0">
              <a:solidFill>
                <a:schemeClr val="tx2"/>
              </a:solidFill>
            </a:endParaRPr>
          </a:p>
          <a:p>
            <a:r>
              <a:rPr lang="en-US" sz="2800" dirty="0" smtClean="0"/>
              <a:t>They </a:t>
            </a:r>
            <a:r>
              <a:rPr lang="en-US" sz="2800" dirty="0"/>
              <a:t>are limited to only a narrow range of parametric effects, which makes them of limited practical value. </a:t>
            </a:r>
          </a:p>
          <a:p>
            <a:pPr marL="320040" lvl="1" indent="0">
              <a:buNone/>
            </a:pPr>
            <a:r>
              <a:rPr lang="en-US" sz="2800" dirty="0" smtClean="0"/>
              <a:t>It </a:t>
            </a:r>
            <a:r>
              <a:rPr lang="en-US" sz="2800" dirty="0"/>
              <a:t>is also limited by the fact that they require input data that cannot be easily obtained or related to plant operating parameters. </a:t>
            </a:r>
          </a:p>
          <a:p>
            <a:pPr lvl="1"/>
            <a:endParaRPr lang="en-US" sz="2800" dirty="0"/>
          </a:p>
        </p:txBody>
      </p:sp>
      <p:sp>
        <p:nvSpPr>
          <p:cNvPr id="4" name="Title 1"/>
          <p:cNvSpPr>
            <a:spLocks noGrp="1"/>
          </p:cNvSpPr>
          <p:nvPr>
            <p:ph type="title"/>
          </p:nvPr>
        </p:nvSpPr>
        <p:spPr>
          <a:xfrm>
            <a:off x="914400" y="533400"/>
            <a:ext cx="7315200" cy="1154097"/>
          </a:xfrm>
        </p:spPr>
        <p:txBody>
          <a:bodyPr>
            <a:normAutofit fontScale="90000"/>
          </a:bodyPr>
          <a:lstStyle/>
          <a:p>
            <a:pPr algn="ctr"/>
            <a:r>
              <a:rPr lang="en-US" dirty="0"/>
              <a:t>Development and use of predictive models</a:t>
            </a:r>
          </a:p>
        </p:txBody>
      </p:sp>
    </p:spTree>
    <p:extLst>
      <p:ext uri="{BB962C8B-B14F-4D97-AF65-F5344CB8AC3E}">
        <p14:creationId xmlns:p14="http://schemas.microsoft.com/office/powerpoint/2010/main" xmlns="" val="9351579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7315200" cy="3539527"/>
          </a:xfrm>
        </p:spPr>
        <p:txBody>
          <a:bodyPr>
            <a:normAutofit lnSpcReduction="10000"/>
          </a:bodyPr>
          <a:lstStyle/>
          <a:p>
            <a:r>
              <a:rPr lang="en-US" sz="2800" dirty="0"/>
              <a:t>To date, there are very few standard methods available for corrosion monitoring in industrial plants. </a:t>
            </a:r>
            <a:endParaRPr lang="en-US" sz="2800" dirty="0" smtClean="0"/>
          </a:p>
          <a:p>
            <a:r>
              <a:rPr lang="en-US" sz="2800" dirty="0" smtClean="0"/>
              <a:t>The </a:t>
            </a:r>
            <a:r>
              <a:rPr lang="en-US" sz="2800" dirty="0"/>
              <a:t>development of industry-wide, national or international standards for corrosion monitoring methods provides an opportunity to increase the availability and to reduce the cost of these methods. </a:t>
            </a:r>
          </a:p>
        </p:txBody>
      </p:sp>
      <p:sp>
        <p:nvSpPr>
          <p:cNvPr id="4" name="Title 1"/>
          <p:cNvSpPr>
            <a:spLocks noGrp="1"/>
          </p:cNvSpPr>
          <p:nvPr>
            <p:ph type="title"/>
          </p:nvPr>
        </p:nvSpPr>
        <p:spPr>
          <a:xfrm>
            <a:off x="914400" y="11875"/>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5766730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7315200" cy="4495800"/>
          </a:xfrm>
        </p:spPr>
        <p:txBody>
          <a:bodyPr>
            <a:noAutofit/>
          </a:bodyPr>
          <a:lstStyle/>
          <a:p>
            <a:r>
              <a:rPr lang="en-US" sz="2800" dirty="0"/>
              <a:t>It also provides an excellent process to eliminate shoddy or oversimplified approaches. </a:t>
            </a:r>
            <a:endParaRPr lang="en-US" sz="2800" dirty="0" smtClean="0"/>
          </a:p>
          <a:p>
            <a:r>
              <a:rPr lang="en-US" sz="2800" dirty="0" smtClean="0"/>
              <a:t>The </a:t>
            </a:r>
            <a:r>
              <a:rPr lang="en-US" sz="2800" dirty="0"/>
              <a:t>most important need of the hour is to have a corrosion data bank, which includes, the methodology and approach to assess signals from various NDE techniques involved in corrosion monitoring.</a:t>
            </a:r>
          </a:p>
        </p:txBody>
      </p:sp>
      <p:sp>
        <p:nvSpPr>
          <p:cNvPr id="4" name="Title 1"/>
          <p:cNvSpPr>
            <a:spLocks noGrp="1"/>
          </p:cNvSpPr>
          <p:nvPr>
            <p:ph type="title"/>
          </p:nvPr>
        </p:nvSpPr>
        <p:spPr>
          <a:xfrm>
            <a:off x="914400" y="0"/>
            <a:ext cx="7315200" cy="1154097"/>
          </a:xfrm>
        </p:spPr>
        <p:txBody>
          <a:bodyPr>
            <a:normAutofit fontScale="90000"/>
          </a:bodyPr>
          <a:lstStyle/>
          <a:p>
            <a:r>
              <a:rPr lang="en-US" dirty="0"/>
              <a:t>Quantification of corrosion </a:t>
            </a:r>
            <a:r>
              <a:rPr lang="en-US" dirty="0" smtClean="0"/>
              <a:t>damage</a:t>
            </a:r>
            <a:endParaRPr lang="en-US" dirty="0"/>
          </a:p>
        </p:txBody>
      </p:sp>
    </p:spTree>
    <p:extLst>
      <p:ext uri="{BB962C8B-B14F-4D97-AF65-F5344CB8AC3E}">
        <p14:creationId xmlns:p14="http://schemas.microsoft.com/office/powerpoint/2010/main" xmlns="" val="4855179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315200" cy="1154097"/>
          </a:xfrm>
        </p:spPr>
        <p:txBody>
          <a:bodyPr>
            <a:normAutofit fontScale="90000"/>
          </a:bodyPr>
          <a:lstStyle/>
          <a:p>
            <a:pPr algn="ctr"/>
            <a:r>
              <a:rPr lang="en-US" dirty="0" smtClean="0"/>
              <a:t>Vision </a:t>
            </a:r>
            <a:br>
              <a:rPr lang="en-US" dirty="0" smtClean="0"/>
            </a:br>
            <a:r>
              <a:rPr lang="en-US" dirty="0" smtClean="0"/>
              <a:t>for </a:t>
            </a:r>
            <a:r>
              <a:rPr lang="en-US" dirty="0"/>
              <a:t>the future of corrosion control</a:t>
            </a:r>
          </a:p>
        </p:txBody>
      </p:sp>
      <p:sp>
        <p:nvSpPr>
          <p:cNvPr id="3" name="Content Placeholder 2"/>
          <p:cNvSpPr>
            <a:spLocks noGrp="1"/>
          </p:cNvSpPr>
          <p:nvPr>
            <p:ph idx="1"/>
          </p:nvPr>
        </p:nvSpPr>
        <p:spPr>
          <a:xfrm>
            <a:off x="914400" y="2769833"/>
            <a:ext cx="7315200" cy="2411767"/>
          </a:xfrm>
        </p:spPr>
        <p:txBody>
          <a:bodyPr>
            <a:noAutofit/>
          </a:bodyPr>
          <a:lstStyle/>
          <a:p>
            <a:r>
              <a:rPr lang="en-US" sz="2800" dirty="0"/>
              <a:t>Engineering approach to corrosion management is the best possible way to combat corrosion in industrial plants and also predict the remnant life of the component. </a:t>
            </a:r>
          </a:p>
        </p:txBody>
      </p:sp>
    </p:spTree>
    <p:extLst>
      <p:ext uri="{BB962C8B-B14F-4D97-AF65-F5344CB8AC3E}">
        <p14:creationId xmlns:p14="http://schemas.microsoft.com/office/powerpoint/2010/main" xmlns="" val="21223009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3539527"/>
          </a:xfrm>
        </p:spPr>
        <p:txBody>
          <a:bodyPr>
            <a:normAutofit/>
          </a:bodyPr>
          <a:lstStyle/>
          <a:p>
            <a:r>
              <a:rPr lang="en-US" sz="2800" dirty="0"/>
              <a:t>Such </a:t>
            </a:r>
            <a:r>
              <a:rPr lang="en-US" sz="2800" dirty="0" smtClean="0"/>
              <a:t>a </a:t>
            </a:r>
            <a:r>
              <a:rPr lang="en-US" sz="2800" dirty="0"/>
              <a:t>approach requires a detailed and thorough knowledge of the corrosion processes and their mechanisms, and the influence of metallurgical and environmental factors in determining the rates of the corrosion processes.</a:t>
            </a:r>
          </a:p>
        </p:txBody>
      </p:sp>
      <p:sp>
        <p:nvSpPr>
          <p:cNvPr id="4" name="Title 1"/>
          <p:cNvSpPr>
            <a:spLocks noGrp="1"/>
          </p:cNvSpPr>
          <p:nvPr>
            <p:ph type="title"/>
          </p:nvPr>
        </p:nvSpPr>
        <p:spPr>
          <a:xfrm>
            <a:off x="914400" y="152400"/>
            <a:ext cx="7315200" cy="1154097"/>
          </a:xfrm>
        </p:spPr>
        <p:txBody>
          <a:bodyPr>
            <a:normAutofit fontScale="90000"/>
          </a:bodyPr>
          <a:lstStyle/>
          <a:p>
            <a:pPr algn="ctr"/>
            <a:r>
              <a:rPr lang="en-US" dirty="0" smtClean="0"/>
              <a:t>Vision </a:t>
            </a:r>
            <a:br>
              <a:rPr lang="en-US" dirty="0" smtClean="0"/>
            </a:br>
            <a:r>
              <a:rPr lang="en-US" dirty="0" smtClean="0"/>
              <a:t>for </a:t>
            </a:r>
            <a:r>
              <a:rPr lang="en-US" dirty="0"/>
              <a:t>the future of corrosion control</a:t>
            </a:r>
          </a:p>
        </p:txBody>
      </p:sp>
    </p:spTree>
    <p:extLst>
      <p:ext uri="{BB962C8B-B14F-4D97-AF65-F5344CB8AC3E}">
        <p14:creationId xmlns:p14="http://schemas.microsoft.com/office/powerpoint/2010/main" xmlns="" val="39106704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1"/>
            <a:ext cx="7315200" cy="4572000"/>
          </a:xfrm>
        </p:spPr>
        <p:txBody>
          <a:bodyPr>
            <a:normAutofit/>
          </a:bodyPr>
          <a:lstStyle/>
          <a:p>
            <a:r>
              <a:rPr lang="en-US" sz="2800" dirty="0"/>
              <a:t>An understanding of the corrosion processes leads to means by which corrosion could be combated. </a:t>
            </a:r>
            <a:endParaRPr lang="en-US" sz="2800" dirty="0" smtClean="0"/>
          </a:p>
          <a:p>
            <a:r>
              <a:rPr lang="en-US" sz="2800" dirty="0" smtClean="0"/>
              <a:t>Appropriate </a:t>
            </a:r>
            <a:r>
              <a:rPr lang="en-US" sz="2800" dirty="0"/>
              <a:t>choice of materials and fabrication processes, good design of component, use of chemical and electrochemical techniques, management of residual stresses </a:t>
            </a:r>
            <a:r>
              <a:rPr lang="en-US" sz="2800" dirty="0" smtClean="0"/>
              <a:t>are </a:t>
            </a:r>
            <a:r>
              <a:rPr lang="en-US" sz="2800" dirty="0"/>
              <a:t>some of the corrosion control processes that have been discussed.</a:t>
            </a:r>
          </a:p>
        </p:txBody>
      </p:sp>
      <p:sp>
        <p:nvSpPr>
          <p:cNvPr id="4" name="Title 1"/>
          <p:cNvSpPr>
            <a:spLocks noGrp="1"/>
          </p:cNvSpPr>
          <p:nvPr>
            <p:ph type="title"/>
          </p:nvPr>
        </p:nvSpPr>
        <p:spPr>
          <a:xfrm>
            <a:off x="990600" y="152400"/>
            <a:ext cx="7315200" cy="1154097"/>
          </a:xfrm>
        </p:spPr>
        <p:txBody>
          <a:bodyPr>
            <a:normAutofit fontScale="90000"/>
          </a:bodyPr>
          <a:lstStyle/>
          <a:p>
            <a:pPr algn="ctr"/>
            <a:r>
              <a:rPr lang="en-US" dirty="0" smtClean="0"/>
              <a:t>Vision </a:t>
            </a:r>
            <a:br>
              <a:rPr lang="en-US" dirty="0" smtClean="0"/>
            </a:br>
            <a:r>
              <a:rPr lang="en-US" dirty="0" smtClean="0"/>
              <a:t>for </a:t>
            </a:r>
            <a:r>
              <a:rPr lang="en-US" dirty="0"/>
              <a:t>the future of corrosion control</a:t>
            </a:r>
          </a:p>
        </p:txBody>
      </p:sp>
    </p:spTree>
    <p:extLst>
      <p:ext uri="{BB962C8B-B14F-4D97-AF65-F5344CB8AC3E}">
        <p14:creationId xmlns:p14="http://schemas.microsoft.com/office/powerpoint/2010/main" xmlns="" val="18999930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617663" y="649288"/>
            <a:ext cx="1049337" cy="342900"/>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19" name="Rectangle 3"/>
          <p:cNvSpPr>
            <a:spLocks noChangeArrowheads="1"/>
          </p:cNvSpPr>
          <p:nvPr/>
        </p:nvSpPr>
        <p:spPr bwMode="auto">
          <a:xfrm>
            <a:off x="1617663" y="2092325"/>
            <a:ext cx="1049337" cy="344488"/>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0" name="Rectangle 4"/>
          <p:cNvSpPr>
            <a:spLocks noChangeArrowheads="1"/>
          </p:cNvSpPr>
          <p:nvPr/>
        </p:nvSpPr>
        <p:spPr bwMode="auto">
          <a:xfrm>
            <a:off x="1617663" y="1611313"/>
            <a:ext cx="1125537" cy="344487"/>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1" name="Rectangle 5"/>
          <p:cNvSpPr>
            <a:spLocks noChangeArrowheads="1"/>
          </p:cNvSpPr>
          <p:nvPr/>
        </p:nvSpPr>
        <p:spPr bwMode="auto">
          <a:xfrm>
            <a:off x="1617663" y="1130300"/>
            <a:ext cx="1125537" cy="342900"/>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2" name="Rectangle 6"/>
          <p:cNvSpPr>
            <a:spLocks noChangeArrowheads="1"/>
          </p:cNvSpPr>
          <p:nvPr/>
        </p:nvSpPr>
        <p:spPr bwMode="auto">
          <a:xfrm>
            <a:off x="1600200" y="3048000"/>
            <a:ext cx="1066800" cy="342900"/>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3" name="Rectangle 7"/>
          <p:cNvSpPr>
            <a:spLocks noChangeArrowheads="1"/>
          </p:cNvSpPr>
          <p:nvPr/>
        </p:nvSpPr>
        <p:spPr bwMode="auto">
          <a:xfrm>
            <a:off x="1617663" y="2573338"/>
            <a:ext cx="1049337" cy="344487"/>
          </a:xfrm>
          <a:prstGeom prst="rect">
            <a:avLst/>
          </a:prstGeom>
          <a:noFill/>
          <a:ln w="285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4" name="Rectangle 8"/>
          <p:cNvSpPr>
            <a:spLocks noChangeArrowheads="1"/>
          </p:cNvSpPr>
          <p:nvPr/>
        </p:nvSpPr>
        <p:spPr bwMode="auto">
          <a:xfrm>
            <a:off x="3109913" y="649288"/>
            <a:ext cx="1423987" cy="27495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5" name="Rectangle 9"/>
          <p:cNvSpPr>
            <a:spLocks noChangeArrowheads="1"/>
          </p:cNvSpPr>
          <p:nvPr/>
        </p:nvSpPr>
        <p:spPr bwMode="auto">
          <a:xfrm>
            <a:off x="5143500" y="1060450"/>
            <a:ext cx="1562100" cy="2201863"/>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6" name="Rectangle 10"/>
          <p:cNvSpPr>
            <a:spLocks noChangeArrowheads="1"/>
          </p:cNvSpPr>
          <p:nvPr/>
        </p:nvSpPr>
        <p:spPr bwMode="auto">
          <a:xfrm>
            <a:off x="5143500" y="3262313"/>
            <a:ext cx="1562100" cy="48101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7" name="Rectangle 11"/>
          <p:cNvSpPr>
            <a:spLocks noChangeArrowheads="1"/>
          </p:cNvSpPr>
          <p:nvPr/>
        </p:nvSpPr>
        <p:spPr bwMode="auto">
          <a:xfrm>
            <a:off x="7110413" y="838200"/>
            <a:ext cx="1220787" cy="125412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8" name="Rectangle 12"/>
          <p:cNvSpPr>
            <a:spLocks noChangeArrowheads="1"/>
          </p:cNvSpPr>
          <p:nvPr/>
        </p:nvSpPr>
        <p:spPr bwMode="auto">
          <a:xfrm>
            <a:off x="7110413" y="2643188"/>
            <a:ext cx="1152525" cy="116681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29" name="Rectangle 13"/>
          <p:cNvSpPr>
            <a:spLocks noChangeArrowheads="1"/>
          </p:cNvSpPr>
          <p:nvPr/>
        </p:nvSpPr>
        <p:spPr bwMode="auto">
          <a:xfrm>
            <a:off x="2703513" y="4498975"/>
            <a:ext cx="1762125" cy="4127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0" name="Rectangle 14"/>
          <p:cNvSpPr>
            <a:spLocks noChangeArrowheads="1"/>
          </p:cNvSpPr>
          <p:nvPr/>
        </p:nvSpPr>
        <p:spPr bwMode="auto">
          <a:xfrm>
            <a:off x="2703513" y="4911725"/>
            <a:ext cx="2020887" cy="4127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1" name="Oval 15"/>
          <p:cNvSpPr>
            <a:spLocks noChangeArrowheads="1"/>
          </p:cNvSpPr>
          <p:nvPr/>
        </p:nvSpPr>
        <p:spPr bwMode="auto">
          <a:xfrm>
            <a:off x="5483225" y="4362450"/>
            <a:ext cx="1152525" cy="481013"/>
          </a:xfrm>
          <a:prstGeom prst="ellipse">
            <a:avLst/>
          </a:prstGeom>
          <a:noFill/>
          <a:ln w="381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2" name="AutoShape 16"/>
          <p:cNvSpPr>
            <a:spLocks noChangeArrowheads="1"/>
          </p:cNvSpPr>
          <p:nvPr/>
        </p:nvSpPr>
        <p:spPr bwMode="auto">
          <a:xfrm>
            <a:off x="4602163" y="1543050"/>
            <a:ext cx="541337" cy="438150"/>
          </a:xfrm>
          <a:prstGeom prst="rightArrow">
            <a:avLst>
              <a:gd name="adj1" fmla="val 50000"/>
              <a:gd name="adj2" fmla="val 3088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3" name="AutoShape 17"/>
          <p:cNvSpPr>
            <a:spLocks noChangeArrowheads="1"/>
          </p:cNvSpPr>
          <p:nvPr/>
        </p:nvSpPr>
        <p:spPr bwMode="auto">
          <a:xfrm>
            <a:off x="6705600" y="1543050"/>
            <a:ext cx="404813" cy="274638"/>
          </a:xfrm>
          <a:prstGeom prst="rightArrow">
            <a:avLst>
              <a:gd name="adj1" fmla="val 50000"/>
              <a:gd name="adj2" fmla="val 368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4" name="AutoShape 18"/>
          <p:cNvSpPr>
            <a:spLocks noChangeArrowheads="1"/>
          </p:cNvSpPr>
          <p:nvPr/>
        </p:nvSpPr>
        <p:spPr bwMode="auto">
          <a:xfrm>
            <a:off x="7381875" y="2162175"/>
            <a:ext cx="338138" cy="411163"/>
          </a:xfrm>
          <a:prstGeom prst="downArrow">
            <a:avLst>
              <a:gd name="adj1" fmla="val 50000"/>
              <a:gd name="adj2" fmla="val 3039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35" name="Line 19"/>
          <p:cNvSpPr>
            <a:spLocks noChangeShapeType="1"/>
          </p:cNvSpPr>
          <p:nvPr/>
        </p:nvSpPr>
        <p:spPr bwMode="auto">
          <a:xfrm>
            <a:off x="873125" y="1543050"/>
            <a:ext cx="677863"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36" name="Line 20"/>
          <p:cNvSpPr>
            <a:spLocks noChangeShapeType="1"/>
          </p:cNvSpPr>
          <p:nvPr/>
        </p:nvSpPr>
        <p:spPr bwMode="auto">
          <a:xfrm>
            <a:off x="873125" y="1543050"/>
            <a:ext cx="0" cy="357505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37" name="Line 21"/>
          <p:cNvSpPr>
            <a:spLocks noChangeShapeType="1"/>
          </p:cNvSpPr>
          <p:nvPr/>
        </p:nvSpPr>
        <p:spPr bwMode="auto">
          <a:xfrm>
            <a:off x="873125" y="5118100"/>
            <a:ext cx="1627188" cy="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38" name="Line 22"/>
          <p:cNvSpPr>
            <a:spLocks noChangeShapeType="1"/>
          </p:cNvSpPr>
          <p:nvPr/>
        </p:nvSpPr>
        <p:spPr bwMode="auto">
          <a:xfrm>
            <a:off x="7653338" y="3811588"/>
            <a:ext cx="0" cy="123825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39" name="Line 23"/>
          <p:cNvSpPr>
            <a:spLocks noChangeShapeType="1"/>
          </p:cNvSpPr>
          <p:nvPr/>
        </p:nvSpPr>
        <p:spPr bwMode="auto">
          <a:xfrm flipH="1" flipV="1">
            <a:off x="4724400" y="5029200"/>
            <a:ext cx="2928938" cy="2063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40" name="AutoShape 24"/>
          <p:cNvSpPr>
            <a:spLocks noChangeArrowheads="1"/>
          </p:cNvSpPr>
          <p:nvPr/>
        </p:nvSpPr>
        <p:spPr bwMode="auto">
          <a:xfrm>
            <a:off x="6704013" y="4362450"/>
            <a:ext cx="541337" cy="274638"/>
          </a:xfrm>
          <a:prstGeom prst="leftArrow">
            <a:avLst>
              <a:gd name="adj1" fmla="val 50000"/>
              <a:gd name="adj2" fmla="val 4927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1" name="AutoShape 25"/>
          <p:cNvSpPr>
            <a:spLocks noChangeArrowheads="1"/>
          </p:cNvSpPr>
          <p:nvPr/>
        </p:nvSpPr>
        <p:spPr bwMode="auto">
          <a:xfrm>
            <a:off x="4533900" y="4498975"/>
            <a:ext cx="677863" cy="276225"/>
          </a:xfrm>
          <a:prstGeom prst="leftArrow">
            <a:avLst>
              <a:gd name="adj1" fmla="val 50000"/>
              <a:gd name="adj2" fmla="val 6135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2" name="AutoShape 26"/>
          <p:cNvSpPr>
            <a:spLocks noChangeArrowheads="1"/>
          </p:cNvSpPr>
          <p:nvPr/>
        </p:nvSpPr>
        <p:spPr bwMode="auto">
          <a:xfrm>
            <a:off x="5822950" y="3743325"/>
            <a:ext cx="338138" cy="549275"/>
          </a:xfrm>
          <a:prstGeom prst="downArrow">
            <a:avLst>
              <a:gd name="adj1" fmla="val 50000"/>
              <a:gd name="adj2" fmla="val 4061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3" name="AutoShape 27"/>
          <p:cNvSpPr>
            <a:spLocks noChangeArrowheads="1"/>
          </p:cNvSpPr>
          <p:nvPr/>
        </p:nvSpPr>
        <p:spPr bwMode="auto">
          <a:xfrm>
            <a:off x="5822950" y="3124200"/>
            <a:ext cx="338138" cy="344488"/>
          </a:xfrm>
          <a:prstGeom prst="downArrow">
            <a:avLst>
              <a:gd name="adj1" fmla="val 50000"/>
              <a:gd name="adj2" fmla="val 254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4" name="Line 28"/>
          <p:cNvSpPr>
            <a:spLocks noChangeShapeType="1"/>
          </p:cNvSpPr>
          <p:nvPr/>
        </p:nvSpPr>
        <p:spPr bwMode="auto">
          <a:xfrm flipV="1">
            <a:off x="4398963" y="3675063"/>
            <a:ext cx="0" cy="75565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45" name="Line 29"/>
          <p:cNvSpPr>
            <a:spLocks noChangeShapeType="1"/>
          </p:cNvSpPr>
          <p:nvPr/>
        </p:nvSpPr>
        <p:spPr bwMode="auto">
          <a:xfrm>
            <a:off x="4398963" y="3675063"/>
            <a:ext cx="677862"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46" name="AutoShape 30"/>
          <p:cNvSpPr>
            <a:spLocks noChangeArrowheads="1"/>
          </p:cNvSpPr>
          <p:nvPr/>
        </p:nvSpPr>
        <p:spPr bwMode="auto">
          <a:xfrm>
            <a:off x="2667000" y="717550"/>
            <a:ext cx="442913" cy="196850"/>
          </a:xfrm>
          <a:prstGeom prst="rightArrow">
            <a:avLst>
              <a:gd name="adj1" fmla="val 50000"/>
              <a:gd name="adj2" fmla="val 56250"/>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7" name="AutoShape 31"/>
          <p:cNvSpPr>
            <a:spLocks noChangeArrowheads="1"/>
          </p:cNvSpPr>
          <p:nvPr/>
        </p:nvSpPr>
        <p:spPr bwMode="auto">
          <a:xfrm>
            <a:off x="2590800" y="3124200"/>
            <a:ext cx="519113" cy="152400"/>
          </a:xfrm>
          <a:prstGeom prst="rightArrow">
            <a:avLst>
              <a:gd name="adj1" fmla="val 50000"/>
              <a:gd name="adj2" fmla="val 85156"/>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8" name="AutoShape 32"/>
          <p:cNvSpPr>
            <a:spLocks noChangeArrowheads="1"/>
          </p:cNvSpPr>
          <p:nvPr/>
        </p:nvSpPr>
        <p:spPr bwMode="auto">
          <a:xfrm>
            <a:off x="2667000" y="2643188"/>
            <a:ext cx="442913" cy="176212"/>
          </a:xfrm>
          <a:prstGeom prst="rightArrow">
            <a:avLst>
              <a:gd name="adj1" fmla="val 50000"/>
              <a:gd name="adj2" fmla="val 62838"/>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49" name="AutoShape 33"/>
          <p:cNvSpPr>
            <a:spLocks noChangeArrowheads="1"/>
          </p:cNvSpPr>
          <p:nvPr/>
        </p:nvSpPr>
        <p:spPr bwMode="auto">
          <a:xfrm>
            <a:off x="2667000" y="2162175"/>
            <a:ext cx="442913" cy="123825"/>
          </a:xfrm>
          <a:prstGeom prst="rightArrow">
            <a:avLst>
              <a:gd name="adj1" fmla="val 50000"/>
              <a:gd name="adj2" fmla="val 89423"/>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50" name="AutoShape 34"/>
          <p:cNvSpPr>
            <a:spLocks noChangeArrowheads="1"/>
          </p:cNvSpPr>
          <p:nvPr/>
        </p:nvSpPr>
        <p:spPr bwMode="auto">
          <a:xfrm>
            <a:off x="2743200" y="1679575"/>
            <a:ext cx="366713" cy="149225"/>
          </a:xfrm>
          <a:prstGeom prst="rightArrow">
            <a:avLst>
              <a:gd name="adj1" fmla="val 50000"/>
              <a:gd name="adj2" fmla="val 61436"/>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51" name="AutoShape 35"/>
          <p:cNvSpPr>
            <a:spLocks noChangeArrowheads="1"/>
          </p:cNvSpPr>
          <p:nvPr/>
        </p:nvSpPr>
        <p:spPr bwMode="auto">
          <a:xfrm>
            <a:off x="2743200" y="1198563"/>
            <a:ext cx="366713" cy="173037"/>
          </a:xfrm>
          <a:prstGeom prst="rightArrow">
            <a:avLst>
              <a:gd name="adj1" fmla="val 50000"/>
              <a:gd name="adj2" fmla="val 52982"/>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FFFFFF"/>
              </a:solidFill>
            </a:endParaRPr>
          </a:p>
        </p:txBody>
      </p:sp>
      <p:sp>
        <p:nvSpPr>
          <p:cNvPr id="137252" name="Line 36"/>
          <p:cNvSpPr>
            <a:spLocks noChangeShapeType="1"/>
          </p:cNvSpPr>
          <p:nvPr/>
        </p:nvSpPr>
        <p:spPr bwMode="auto">
          <a:xfrm flipH="1">
            <a:off x="1279525" y="4705350"/>
            <a:ext cx="1220788" cy="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53" name="Line 37"/>
          <p:cNvSpPr>
            <a:spLocks noChangeShapeType="1"/>
          </p:cNvSpPr>
          <p:nvPr/>
        </p:nvSpPr>
        <p:spPr bwMode="auto">
          <a:xfrm flipV="1">
            <a:off x="1279525" y="2505075"/>
            <a:ext cx="0" cy="2200275"/>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54" name="Line 38"/>
          <p:cNvSpPr>
            <a:spLocks noChangeShapeType="1"/>
          </p:cNvSpPr>
          <p:nvPr/>
        </p:nvSpPr>
        <p:spPr bwMode="auto">
          <a:xfrm>
            <a:off x="1279525" y="2505075"/>
            <a:ext cx="338138"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55" name="Text Box 39"/>
          <p:cNvSpPr txBox="1">
            <a:spLocks noChangeArrowheads="1"/>
          </p:cNvSpPr>
          <p:nvPr/>
        </p:nvSpPr>
        <p:spPr bwMode="auto">
          <a:xfrm>
            <a:off x="1739900" y="635000"/>
            <a:ext cx="7747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a:solidFill>
                  <a:srgbClr val="FFFFFF"/>
                </a:solidFill>
                <a:latin typeface="Times New Roman" pitchFamily="18" charset="0"/>
              </a:rPr>
              <a:t>Design</a:t>
            </a:r>
          </a:p>
        </p:txBody>
      </p:sp>
      <p:sp>
        <p:nvSpPr>
          <p:cNvPr id="137256" name="Text Box 40"/>
          <p:cNvSpPr txBox="1">
            <a:spLocks noChangeArrowheads="1"/>
          </p:cNvSpPr>
          <p:nvPr/>
        </p:nvSpPr>
        <p:spPr bwMode="auto">
          <a:xfrm>
            <a:off x="1600200" y="1143000"/>
            <a:ext cx="13176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a:solidFill>
                  <a:srgbClr val="FFFFFF"/>
                </a:solidFill>
                <a:latin typeface="Times New Roman" pitchFamily="18" charset="0"/>
              </a:rPr>
              <a:t>Fabrication</a:t>
            </a:r>
          </a:p>
        </p:txBody>
      </p:sp>
      <p:sp>
        <p:nvSpPr>
          <p:cNvPr id="137257" name="Text Box 41"/>
          <p:cNvSpPr txBox="1">
            <a:spLocks noChangeArrowheads="1"/>
          </p:cNvSpPr>
          <p:nvPr/>
        </p:nvSpPr>
        <p:spPr bwMode="auto">
          <a:xfrm>
            <a:off x="1600200" y="1600200"/>
            <a:ext cx="123348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a:solidFill>
                  <a:srgbClr val="FFFFFF"/>
                </a:solidFill>
                <a:latin typeface="Times New Roman" pitchFamily="18" charset="0"/>
              </a:rPr>
              <a:t>Installation</a:t>
            </a:r>
          </a:p>
        </p:txBody>
      </p:sp>
      <p:sp>
        <p:nvSpPr>
          <p:cNvPr id="137258" name="Text Box 42"/>
          <p:cNvSpPr txBox="1">
            <a:spLocks noChangeArrowheads="1"/>
          </p:cNvSpPr>
          <p:nvPr/>
        </p:nvSpPr>
        <p:spPr bwMode="auto">
          <a:xfrm>
            <a:off x="1617663" y="2079625"/>
            <a:ext cx="998537"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a:solidFill>
                  <a:srgbClr val="FFFFFF"/>
                </a:solidFill>
                <a:latin typeface="Times New Roman" pitchFamily="18" charset="0"/>
              </a:rPr>
              <a:t>Operation</a:t>
            </a:r>
          </a:p>
        </p:txBody>
      </p:sp>
      <p:sp>
        <p:nvSpPr>
          <p:cNvPr id="137259" name="Text Box 43"/>
          <p:cNvSpPr txBox="1">
            <a:spLocks noChangeArrowheads="1"/>
          </p:cNvSpPr>
          <p:nvPr/>
        </p:nvSpPr>
        <p:spPr bwMode="auto">
          <a:xfrm>
            <a:off x="1600200" y="2590800"/>
            <a:ext cx="1192213"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Maintenance</a:t>
            </a:r>
          </a:p>
        </p:txBody>
      </p:sp>
      <p:sp>
        <p:nvSpPr>
          <p:cNvPr id="137260" name="Text Box 44"/>
          <p:cNvSpPr txBox="1">
            <a:spLocks noChangeArrowheads="1"/>
          </p:cNvSpPr>
          <p:nvPr/>
        </p:nvSpPr>
        <p:spPr bwMode="auto">
          <a:xfrm>
            <a:off x="1600200" y="3048000"/>
            <a:ext cx="925513"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Inspection</a:t>
            </a:r>
          </a:p>
        </p:txBody>
      </p:sp>
      <p:sp>
        <p:nvSpPr>
          <p:cNvPr id="137261" name="Text Box 45"/>
          <p:cNvSpPr txBox="1">
            <a:spLocks noChangeArrowheads="1"/>
          </p:cNvSpPr>
          <p:nvPr/>
        </p:nvSpPr>
        <p:spPr bwMode="auto">
          <a:xfrm>
            <a:off x="3048000" y="1524000"/>
            <a:ext cx="154940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b="1">
                <a:solidFill>
                  <a:srgbClr val="FFFFFF"/>
                </a:solidFill>
                <a:latin typeface="Times New Roman" pitchFamily="18" charset="0"/>
              </a:rPr>
              <a:t>Plant reliability</a:t>
            </a:r>
          </a:p>
          <a:p>
            <a:pPr algn="ctr" fontAlgn="base">
              <a:spcBef>
                <a:spcPct val="0"/>
              </a:spcBef>
              <a:spcAft>
                <a:spcPct val="0"/>
              </a:spcAft>
            </a:pPr>
            <a:r>
              <a:rPr lang="en-US" sz="1600" b="1">
                <a:solidFill>
                  <a:srgbClr val="FFFFFF"/>
                </a:solidFill>
                <a:latin typeface="Times New Roman" pitchFamily="18" charset="0"/>
              </a:rPr>
              <a:t>performance</a:t>
            </a:r>
          </a:p>
        </p:txBody>
      </p:sp>
      <p:sp>
        <p:nvSpPr>
          <p:cNvPr id="137262" name="Text Box 46"/>
          <p:cNvSpPr txBox="1">
            <a:spLocks noChangeArrowheads="1"/>
          </p:cNvSpPr>
          <p:nvPr/>
        </p:nvSpPr>
        <p:spPr bwMode="auto">
          <a:xfrm>
            <a:off x="5105400" y="1295400"/>
            <a:ext cx="1649413"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b="1">
                <a:solidFill>
                  <a:srgbClr val="FFFFFF"/>
                </a:solidFill>
                <a:latin typeface="Times New Roman" pitchFamily="18" charset="0"/>
              </a:rPr>
              <a:t>Registration of</a:t>
            </a:r>
          </a:p>
          <a:p>
            <a:pPr algn="ctr" fontAlgn="base">
              <a:spcBef>
                <a:spcPct val="0"/>
              </a:spcBef>
              <a:spcAft>
                <a:spcPct val="0"/>
              </a:spcAft>
            </a:pPr>
            <a:r>
              <a:rPr lang="en-US" sz="1600" b="1">
                <a:solidFill>
                  <a:srgbClr val="FFFFFF"/>
                </a:solidFill>
                <a:latin typeface="Times New Roman" pitchFamily="18" charset="0"/>
              </a:rPr>
              <a:t>Failure incidents</a:t>
            </a:r>
          </a:p>
        </p:txBody>
      </p:sp>
      <p:sp>
        <p:nvSpPr>
          <p:cNvPr id="137263" name="Text Box 47"/>
          <p:cNvSpPr txBox="1">
            <a:spLocks noChangeArrowheads="1"/>
          </p:cNvSpPr>
          <p:nvPr/>
        </p:nvSpPr>
        <p:spPr bwMode="auto">
          <a:xfrm>
            <a:off x="5143500" y="2079625"/>
            <a:ext cx="1574800" cy="1069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b="1">
                <a:solidFill>
                  <a:srgbClr val="FFFFFF"/>
                </a:solidFill>
                <a:latin typeface="Times New Roman" pitchFamily="18" charset="0"/>
              </a:rPr>
              <a:t>    Failures,</a:t>
            </a:r>
          </a:p>
          <a:p>
            <a:pPr algn="ctr" fontAlgn="base">
              <a:spcBef>
                <a:spcPct val="0"/>
              </a:spcBef>
              <a:spcAft>
                <a:spcPct val="0"/>
              </a:spcAft>
            </a:pPr>
            <a:r>
              <a:rPr lang="en-US" sz="1600" b="1">
                <a:solidFill>
                  <a:srgbClr val="FFFFFF"/>
                </a:solidFill>
                <a:latin typeface="Times New Roman" pitchFamily="18" charset="0"/>
              </a:rPr>
              <a:t>   Downtime,</a:t>
            </a:r>
          </a:p>
          <a:p>
            <a:pPr algn="ctr" fontAlgn="base">
              <a:spcBef>
                <a:spcPct val="0"/>
              </a:spcBef>
              <a:spcAft>
                <a:spcPct val="0"/>
              </a:spcAft>
            </a:pPr>
            <a:r>
              <a:rPr lang="en-US" sz="1600" b="1">
                <a:solidFill>
                  <a:srgbClr val="FFFFFF"/>
                </a:solidFill>
                <a:latin typeface="Times New Roman" pitchFamily="18" charset="0"/>
              </a:rPr>
              <a:t>Production loss,</a:t>
            </a:r>
          </a:p>
          <a:p>
            <a:pPr algn="ctr" fontAlgn="base">
              <a:spcBef>
                <a:spcPct val="0"/>
              </a:spcBef>
              <a:spcAft>
                <a:spcPct val="0"/>
              </a:spcAft>
            </a:pPr>
            <a:r>
              <a:rPr lang="en-US" sz="1600" b="1">
                <a:solidFill>
                  <a:srgbClr val="FFFFFF"/>
                </a:solidFill>
                <a:latin typeface="Times New Roman" pitchFamily="18" charset="0"/>
              </a:rPr>
              <a:t> etc</a:t>
            </a:r>
          </a:p>
        </p:txBody>
      </p:sp>
      <p:sp>
        <p:nvSpPr>
          <p:cNvPr id="137264" name="Text Box 48"/>
          <p:cNvSpPr txBox="1">
            <a:spLocks noChangeArrowheads="1"/>
          </p:cNvSpPr>
          <p:nvPr/>
        </p:nvSpPr>
        <p:spPr bwMode="auto">
          <a:xfrm>
            <a:off x="5486400" y="3352800"/>
            <a:ext cx="9858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b="1">
                <a:solidFill>
                  <a:srgbClr val="FFFFFF"/>
                </a:solidFill>
                <a:latin typeface="Times New Roman" pitchFamily="18" charset="0"/>
              </a:rPr>
              <a:t>Database</a:t>
            </a:r>
          </a:p>
        </p:txBody>
      </p:sp>
      <p:sp>
        <p:nvSpPr>
          <p:cNvPr id="137265" name="Text Box 49"/>
          <p:cNvSpPr txBox="1">
            <a:spLocks noChangeArrowheads="1"/>
          </p:cNvSpPr>
          <p:nvPr/>
        </p:nvSpPr>
        <p:spPr bwMode="auto">
          <a:xfrm>
            <a:off x="5562600" y="4419600"/>
            <a:ext cx="99695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600" b="1">
                <a:solidFill>
                  <a:srgbClr val="FFFFFF"/>
                </a:solidFill>
                <a:latin typeface="Times New Roman" pitchFamily="18" charset="0"/>
              </a:rPr>
              <a:t>Compare</a:t>
            </a:r>
          </a:p>
        </p:txBody>
      </p:sp>
      <p:sp>
        <p:nvSpPr>
          <p:cNvPr id="137266" name="Text Box 50"/>
          <p:cNvSpPr txBox="1">
            <a:spLocks noChangeArrowheads="1"/>
          </p:cNvSpPr>
          <p:nvPr/>
        </p:nvSpPr>
        <p:spPr bwMode="auto">
          <a:xfrm>
            <a:off x="6826250" y="3890963"/>
            <a:ext cx="874713"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Target</a:t>
            </a:r>
          </a:p>
          <a:p>
            <a:pPr algn="ctr" fontAlgn="base">
              <a:spcBef>
                <a:spcPct val="0"/>
              </a:spcBef>
              <a:spcAft>
                <a:spcPct val="0"/>
              </a:spcAft>
            </a:pPr>
            <a:r>
              <a:rPr lang="en-US" sz="1400">
                <a:solidFill>
                  <a:srgbClr val="FFFFFF"/>
                </a:solidFill>
                <a:latin typeface="Times New Roman" pitchFamily="18" charset="0"/>
              </a:rPr>
              <a:t>reliability</a:t>
            </a:r>
          </a:p>
        </p:txBody>
      </p:sp>
      <p:sp>
        <p:nvSpPr>
          <p:cNvPr id="137267" name="Text Box 51"/>
          <p:cNvSpPr txBox="1">
            <a:spLocks noChangeArrowheads="1"/>
          </p:cNvSpPr>
          <p:nvPr/>
        </p:nvSpPr>
        <p:spPr bwMode="auto">
          <a:xfrm>
            <a:off x="7086600" y="838200"/>
            <a:ext cx="128905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200" b="1">
                <a:solidFill>
                  <a:srgbClr val="FFFFFF"/>
                </a:solidFill>
                <a:latin typeface="Times New Roman" pitchFamily="18" charset="0"/>
              </a:rPr>
              <a:t>Failure</a:t>
            </a:r>
          </a:p>
          <a:p>
            <a:pPr algn="ctr" fontAlgn="base">
              <a:spcBef>
                <a:spcPct val="0"/>
              </a:spcBef>
              <a:spcAft>
                <a:spcPct val="0"/>
              </a:spcAft>
            </a:pPr>
            <a:r>
              <a:rPr lang="en-US" sz="1200" b="1">
                <a:solidFill>
                  <a:srgbClr val="FFFFFF"/>
                </a:solidFill>
                <a:latin typeface="Times New Roman" pitchFamily="18" charset="0"/>
              </a:rPr>
              <a:t>Investigations</a:t>
            </a:r>
          </a:p>
          <a:p>
            <a:pPr algn="ctr" fontAlgn="base">
              <a:spcBef>
                <a:spcPct val="0"/>
              </a:spcBef>
              <a:spcAft>
                <a:spcPct val="0"/>
              </a:spcAft>
            </a:pPr>
            <a:r>
              <a:rPr lang="en-US" sz="1200" b="1">
                <a:solidFill>
                  <a:srgbClr val="FFFFFF"/>
                </a:solidFill>
                <a:latin typeface="Times New Roman" pitchFamily="18" charset="0"/>
              </a:rPr>
              <a:t>Nominated people</a:t>
            </a:r>
          </a:p>
          <a:p>
            <a:pPr algn="ctr" fontAlgn="base">
              <a:spcBef>
                <a:spcPct val="0"/>
              </a:spcBef>
              <a:spcAft>
                <a:spcPct val="0"/>
              </a:spcAft>
            </a:pPr>
            <a:r>
              <a:rPr lang="en-US" sz="1200" b="1">
                <a:solidFill>
                  <a:srgbClr val="FFFFFF"/>
                </a:solidFill>
                <a:latin typeface="Times New Roman" pitchFamily="18" charset="0"/>
              </a:rPr>
              <a:t>Perform,or lead,</a:t>
            </a:r>
          </a:p>
          <a:p>
            <a:pPr algn="ctr" fontAlgn="base">
              <a:spcBef>
                <a:spcPct val="0"/>
              </a:spcBef>
              <a:spcAft>
                <a:spcPct val="0"/>
              </a:spcAft>
            </a:pPr>
            <a:r>
              <a:rPr lang="en-US" sz="1200" b="1">
                <a:solidFill>
                  <a:srgbClr val="FFFFFF"/>
                </a:solidFill>
                <a:latin typeface="Times New Roman" pitchFamily="18" charset="0"/>
              </a:rPr>
              <a:t>investigations</a:t>
            </a:r>
          </a:p>
        </p:txBody>
      </p:sp>
      <p:sp>
        <p:nvSpPr>
          <p:cNvPr id="137268" name="Text Box 52"/>
          <p:cNvSpPr txBox="1">
            <a:spLocks noChangeArrowheads="1"/>
          </p:cNvSpPr>
          <p:nvPr/>
        </p:nvSpPr>
        <p:spPr bwMode="auto">
          <a:xfrm>
            <a:off x="7086600" y="2654300"/>
            <a:ext cx="1214438" cy="1155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b="1">
                <a:solidFill>
                  <a:srgbClr val="FFFFFF"/>
                </a:solidFill>
                <a:latin typeface="Times New Roman" pitchFamily="18" charset="0"/>
              </a:rPr>
              <a:t>Route causes</a:t>
            </a:r>
          </a:p>
          <a:p>
            <a:pPr algn="ctr" fontAlgn="base">
              <a:spcBef>
                <a:spcPct val="0"/>
              </a:spcBef>
              <a:spcAft>
                <a:spcPct val="0"/>
              </a:spcAft>
            </a:pPr>
            <a:r>
              <a:rPr lang="en-US" sz="1400" b="1">
                <a:solidFill>
                  <a:srgbClr val="FFFFFF"/>
                </a:solidFill>
                <a:latin typeface="Times New Roman" pitchFamily="18" charset="0"/>
              </a:rPr>
              <a:t>Proposed</a:t>
            </a:r>
          </a:p>
          <a:p>
            <a:pPr algn="ctr" fontAlgn="base">
              <a:spcBef>
                <a:spcPct val="0"/>
              </a:spcBef>
              <a:spcAft>
                <a:spcPct val="0"/>
              </a:spcAft>
            </a:pPr>
            <a:r>
              <a:rPr lang="en-US" sz="1400" b="1">
                <a:solidFill>
                  <a:srgbClr val="FFFFFF"/>
                </a:solidFill>
                <a:latin typeface="Times New Roman" pitchFamily="18" charset="0"/>
              </a:rPr>
              <a:t>Solutions and</a:t>
            </a:r>
          </a:p>
          <a:p>
            <a:pPr algn="ctr" fontAlgn="base">
              <a:spcBef>
                <a:spcPct val="0"/>
              </a:spcBef>
              <a:spcAft>
                <a:spcPct val="0"/>
              </a:spcAft>
            </a:pPr>
            <a:r>
              <a:rPr lang="en-US" sz="1400" b="1">
                <a:solidFill>
                  <a:srgbClr val="FFFFFF"/>
                </a:solidFill>
                <a:latin typeface="Times New Roman" pitchFamily="18" charset="0"/>
              </a:rPr>
              <a:t>Failure</a:t>
            </a:r>
          </a:p>
          <a:p>
            <a:pPr algn="ctr" fontAlgn="base">
              <a:spcBef>
                <a:spcPct val="0"/>
              </a:spcBef>
              <a:spcAft>
                <a:spcPct val="0"/>
              </a:spcAft>
            </a:pPr>
            <a:r>
              <a:rPr lang="en-US" sz="1400" b="1">
                <a:solidFill>
                  <a:srgbClr val="FFFFFF"/>
                </a:solidFill>
                <a:latin typeface="Times New Roman" pitchFamily="18" charset="0"/>
              </a:rPr>
              <a:t>categories</a:t>
            </a:r>
          </a:p>
        </p:txBody>
      </p:sp>
      <p:sp>
        <p:nvSpPr>
          <p:cNvPr id="137269" name="Text Box 53"/>
          <p:cNvSpPr txBox="1">
            <a:spLocks noChangeArrowheads="1"/>
          </p:cNvSpPr>
          <p:nvPr/>
        </p:nvSpPr>
        <p:spPr bwMode="auto">
          <a:xfrm>
            <a:off x="5740400" y="5103813"/>
            <a:ext cx="16859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fontAlgn="base">
              <a:spcBef>
                <a:spcPct val="0"/>
              </a:spcBef>
              <a:spcAft>
                <a:spcPct val="0"/>
              </a:spcAft>
            </a:pPr>
            <a:r>
              <a:rPr lang="en-US" sz="1600">
                <a:solidFill>
                  <a:srgbClr val="FFFFFF"/>
                </a:solidFill>
                <a:latin typeface="Times New Roman" pitchFamily="18" charset="0"/>
              </a:rPr>
              <a:t>Individual failures</a:t>
            </a:r>
          </a:p>
        </p:txBody>
      </p:sp>
      <p:sp>
        <p:nvSpPr>
          <p:cNvPr id="137270" name="Text Box 54"/>
          <p:cNvSpPr txBox="1">
            <a:spLocks noChangeArrowheads="1"/>
          </p:cNvSpPr>
          <p:nvPr/>
        </p:nvSpPr>
        <p:spPr bwMode="auto">
          <a:xfrm>
            <a:off x="2667000" y="4495800"/>
            <a:ext cx="1778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fontAlgn="base">
              <a:spcBef>
                <a:spcPct val="0"/>
              </a:spcBef>
              <a:spcAft>
                <a:spcPct val="0"/>
              </a:spcAft>
            </a:pPr>
            <a:r>
              <a:rPr lang="en-US">
                <a:solidFill>
                  <a:srgbClr val="FFFFFF"/>
                </a:solidFill>
                <a:latin typeface="Times New Roman" pitchFamily="18" charset="0"/>
              </a:rPr>
              <a:t>Reliability policy</a:t>
            </a:r>
          </a:p>
        </p:txBody>
      </p:sp>
      <p:sp>
        <p:nvSpPr>
          <p:cNvPr id="137271" name="Text Box 55"/>
          <p:cNvSpPr txBox="1">
            <a:spLocks noChangeArrowheads="1"/>
          </p:cNvSpPr>
          <p:nvPr/>
        </p:nvSpPr>
        <p:spPr bwMode="auto">
          <a:xfrm>
            <a:off x="2667000" y="4816475"/>
            <a:ext cx="2173288"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Problem register meetings</a:t>
            </a:r>
          </a:p>
          <a:p>
            <a:pPr algn="ctr" fontAlgn="base">
              <a:spcBef>
                <a:spcPct val="0"/>
              </a:spcBef>
              <a:spcAft>
                <a:spcPct val="0"/>
              </a:spcAft>
            </a:pPr>
            <a:r>
              <a:rPr lang="en-US" sz="1400">
                <a:solidFill>
                  <a:srgbClr val="FFFFFF"/>
                </a:solidFill>
                <a:latin typeface="Times New Roman" pitchFamily="18" charset="0"/>
              </a:rPr>
              <a:t>Action approval</a:t>
            </a:r>
          </a:p>
        </p:txBody>
      </p:sp>
      <p:sp>
        <p:nvSpPr>
          <p:cNvPr id="137272" name="Text Box 56"/>
          <p:cNvSpPr txBox="1">
            <a:spLocks noChangeArrowheads="1"/>
          </p:cNvSpPr>
          <p:nvPr/>
        </p:nvSpPr>
        <p:spPr bwMode="auto">
          <a:xfrm>
            <a:off x="4586288" y="4038600"/>
            <a:ext cx="915987"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Collective</a:t>
            </a:r>
          </a:p>
          <a:p>
            <a:pPr algn="ctr" fontAlgn="base">
              <a:spcBef>
                <a:spcPct val="0"/>
              </a:spcBef>
              <a:spcAft>
                <a:spcPct val="0"/>
              </a:spcAft>
            </a:pPr>
            <a:r>
              <a:rPr lang="en-US" sz="1400">
                <a:solidFill>
                  <a:srgbClr val="FFFFFF"/>
                </a:solidFill>
                <a:latin typeface="Times New Roman" pitchFamily="18" charset="0"/>
              </a:rPr>
              <a:t>failures</a:t>
            </a:r>
          </a:p>
        </p:txBody>
      </p:sp>
      <p:sp>
        <p:nvSpPr>
          <p:cNvPr id="137273" name="Text Box 57"/>
          <p:cNvSpPr txBox="1">
            <a:spLocks noChangeArrowheads="1"/>
          </p:cNvSpPr>
          <p:nvPr/>
        </p:nvSpPr>
        <p:spPr bwMode="auto">
          <a:xfrm>
            <a:off x="3048000" y="3606800"/>
            <a:ext cx="1419225" cy="942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fontAlgn="base">
              <a:spcBef>
                <a:spcPct val="0"/>
              </a:spcBef>
              <a:spcAft>
                <a:spcPct val="0"/>
              </a:spcAft>
            </a:pPr>
            <a:r>
              <a:rPr lang="en-US" sz="1400">
                <a:solidFill>
                  <a:srgbClr val="FFFFFF"/>
                </a:solidFill>
                <a:latin typeface="Times New Roman" pitchFamily="18" charset="0"/>
              </a:rPr>
              <a:t>           Agreed</a:t>
            </a:r>
          </a:p>
          <a:p>
            <a:pPr fontAlgn="base">
              <a:spcBef>
                <a:spcPct val="0"/>
              </a:spcBef>
              <a:spcAft>
                <a:spcPct val="0"/>
              </a:spcAft>
            </a:pPr>
            <a:r>
              <a:rPr lang="en-US" sz="1400">
                <a:solidFill>
                  <a:srgbClr val="FFFFFF"/>
                </a:solidFill>
                <a:latin typeface="Times New Roman" pitchFamily="18" charset="0"/>
              </a:rPr>
              <a:t>Categorisation</a:t>
            </a:r>
          </a:p>
          <a:p>
            <a:pPr fontAlgn="base">
              <a:spcBef>
                <a:spcPct val="0"/>
              </a:spcBef>
              <a:spcAft>
                <a:spcPct val="0"/>
              </a:spcAft>
            </a:pPr>
            <a:r>
              <a:rPr lang="en-US" sz="1400">
                <a:solidFill>
                  <a:srgbClr val="FFFFFF"/>
                </a:solidFill>
                <a:latin typeface="Times New Roman" pitchFamily="18" charset="0"/>
              </a:rPr>
              <a:t>And follow-up</a:t>
            </a:r>
          </a:p>
          <a:p>
            <a:pPr fontAlgn="base">
              <a:spcBef>
                <a:spcPct val="0"/>
              </a:spcBef>
              <a:spcAft>
                <a:spcPct val="0"/>
              </a:spcAft>
            </a:pPr>
            <a:r>
              <a:rPr lang="en-US" sz="1400">
                <a:solidFill>
                  <a:srgbClr val="FFFFFF"/>
                </a:solidFill>
                <a:latin typeface="Times New Roman" pitchFamily="18" charset="0"/>
              </a:rPr>
              <a:t>           actions</a:t>
            </a:r>
          </a:p>
        </p:txBody>
      </p:sp>
      <p:sp>
        <p:nvSpPr>
          <p:cNvPr id="137274" name="Text Box 58"/>
          <p:cNvSpPr txBox="1">
            <a:spLocks noChangeArrowheads="1"/>
          </p:cNvSpPr>
          <p:nvPr/>
        </p:nvSpPr>
        <p:spPr bwMode="auto">
          <a:xfrm>
            <a:off x="1333500" y="3684588"/>
            <a:ext cx="1647825" cy="942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Actions in response</a:t>
            </a:r>
          </a:p>
          <a:p>
            <a:pPr algn="ctr" fontAlgn="base">
              <a:spcBef>
                <a:spcPct val="0"/>
              </a:spcBef>
              <a:spcAft>
                <a:spcPct val="0"/>
              </a:spcAft>
            </a:pPr>
            <a:r>
              <a:rPr lang="en-US" sz="1400">
                <a:solidFill>
                  <a:srgbClr val="FFFFFF"/>
                </a:solidFill>
                <a:latin typeface="Times New Roman" pitchFamily="18" charset="0"/>
              </a:rPr>
              <a:t>To collective reliability</a:t>
            </a:r>
          </a:p>
          <a:p>
            <a:pPr algn="ctr" fontAlgn="base">
              <a:spcBef>
                <a:spcPct val="0"/>
              </a:spcBef>
              <a:spcAft>
                <a:spcPct val="0"/>
              </a:spcAft>
            </a:pPr>
            <a:r>
              <a:rPr lang="en-US" sz="1400">
                <a:solidFill>
                  <a:srgbClr val="FFFFFF"/>
                </a:solidFill>
                <a:latin typeface="Times New Roman" pitchFamily="18" charset="0"/>
              </a:rPr>
              <a:t>trends</a:t>
            </a:r>
          </a:p>
        </p:txBody>
      </p:sp>
      <p:sp>
        <p:nvSpPr>
          <p:cNvPr id="137275" name="Line 59"/>
          <p:cNvSpPr>
            <a:spLocks noChangeShapeType="1"/>
          </p:cNvSpPr>
          <p:nvPr/>
        </p:nvSpPr>
        <p:spPr bwMode="auto">
          <a:xfrm>
            <a:off x="533400" y="304800"/>
            <a:ext cx="8001000"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76" name="Line 60"/>
          <p:cNvSpPr>
            <a:spLocks noChangeShapeType="1"/>
          </p:cNvSpPr>
          <p:nvPr/>
        </p:nvSpPr>
        <p:spPr bwMode="auto">
          <a:xfrm>
            <a:off x="8534400" y="304800"/>
            <a:ext cx="0" cy="563880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237629" name="Line 61"/>
          <p:cNvSpPr>
            <a:spLocks noChangeShapeType="1"/>
          </p:cNvSpPr>
          <p:nvPr/>
        </p:nvSpPr>
        <p:spPr bwMode="auto">
          <a:xfrm flipH="1">
            <a:off x="533400" y="5943600"/>
            <a:ext cx="8001000"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78" name="Line 62"/>
          <p:cNvSpPr>
            <a:spLocks noChangeShapeType="1"/>
          </p:cNvSpPr>
          <p:nvPr/>
        </p:nvSpPr>
        <p:spPr bwMode="auto">
          <a:xfrm>
            <a:off x="533400" y="304800"/>
            <a:ext cx="0" cy="563880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FFFFFF"/>
              </a:solidFill>
            </a:endParaRPr>
          </a:p>
        </p:txBody>
      </p:sp>
      <p:sp>
        <p:nvSpPr>
          <p:cNvPr id="137279" name="Text Box 63"/>
          <p:cNvSpPr txBox="1">
            <a:spLocks noChangeArrowheads="1"/>
          </p:cNvSpPr>
          <p:nvPr/>
        </p:nvSpPr>
        <p:spPr bwMode="auto">
          <a:xfrm>
            <a:off x="2689225" y="5380038"/>
            <a:ext cx="20780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fontAlgn="base">
              <a:spcBef>
                <a:spcPct val="0"/>
              </a:spcBef>
              <a:spcAft>
                <a:spcPct val="0"/>
              </a:spcAft>
            </a:pPr>
            <a:r>
              <a:rPr lang="en-US" sz="1600" b="1">
                <a:solidFill>
                  <a:srgbClr val="FFFFFF"/>
                </a:solidFill>
                <a:latin typeface="Times New Roman" pitchFamily="18" charset="0"/>
              </a:rPr>
              <a:t>Management controls</a:t>
            </a:r>
          </a:p>
        </p:txBody>
      </p:sp>
      <p:sp>
        <p:nvSpPr>
          <p:cNvPr id="137280" name="Text Box 64"/>
          <p:cNvSpPr txBox="1">
            <a:spLocks noChangeArrowheads="1"/>
          </p:cNvSpPr>
          <p:nvPr/>
        </p:nvSpPr>
        <p:spPr bwMode="auto">
          <a:xfrm>
            <a:off x="655638" y="5265738"/>
            <a:ext cx="1771650"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fontAlgn="base">
              <a:spcBef>
                <a:spcPct val="0"/>
              </a:spcBef>
              <a:spcAft>
                <a:spcPct val="0"/>
              </a:spcAft>
            </a:pPr>
            <a:r>
              <a:rPr lang="en-US" sz="1400">
                <a:solidFill>
                  <a:srgbClr val="FFFFFF"/>
                </a:solidFill>
                <a:latin typeface="Times New Roman" pitchFamily="18" charset="0"/>
              </a:rPr>
              <a:t>Actions in response to</a:t>
            </a:r>
          </a:p>
          <a:p>
            <a:pPr algn="ctr" fontAlgn="base">
              <a:spcBef>
                <a:spcPct val="0"/>
              </a:spcBef>
              <a:spcAft>
                <a:spcPct val="0"/>
              </a:spcAft>
            </a:pPr>
            <a:r>
              <a:rPr lang="en-US" sz="1400">
                <a:solidFill>
                  <a:srgbClr val="FFFFFF"/>
                </a:solidFill>
                <a:latin typeface="Times New Roman" pitchFamily="18" charset="0"/>
              </a:rPr>
              <a:t>individual failures</a:t>
            </a:r>
          </a:p>
        </p:txBody>
      </p:sp>
      <p:sp>
        <p:nvSpPr>
          <p:cNvPr id="237633" name="Text Box 65"/>
          <p:cNvSpPr txBox="1">
            <a:spLocks noChangeArrowheads="1"/>
          </p:cNvSpPr>
          <p:nvPr/>
        </p:nvSpPr>
        <p:spPr bwMode="auto">
          <a:xfrm>
            <a:off x="457200" y="6096000"/>
            <a:ext cx="82010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2400" b="1">
                <a:solidFill>
                  <a:srgbClr val="FFFF00"/>
                </a:solidFill>
                <a:effectLst>
                  <a:outerShdw blurRad="38100" dist="38100" dir="2700000" algn="tl">
                    <a:srgbClr val="000000"/>
                  </a:outerShdw>
                </a:effectLst>
                <a:latin typeface="Arial" charset="0"/>
              </a:rPr>
              <a:t>Overall model for closed-loop control of plant reliability</a:t>
            </a:r>
          </a:p>
        </p:txBody>
      </p:sp>
    </p:spTree>
    <p:extLst>
      <p:ext uri="{BB962C8B-B14F-4D97-AF65-F5344CB8AC3E}">
        <p14:creationId xmlns:p14="http://schemas.microsoft.com/office/powerpoint/2010/main" xmlns="" val="857388729"/>
      </p:ext>
    </p:extLst>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7629"/>
                                        </p:tgtEl>
                                        <p:attrNameLst>
                                          <p:attrName>style.visibility</p:attrName>
                                        </p:attrNameLst>
                                      </p:cBhvr>
                                      <p:to>
                                        <p:strVal val="visible"/>
                                      </p:to>
                                    </p:set>
                                    <p:animEffect transition="in" filter="box(out)">
                                      <p:cBhvr>
                                        <p:cTn id="7" dur="1000"/>
                                        <p:tgtEl>
                                          <p:spTgt spid="2376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37633"/>
                                        </p:tgtEl>
                                        <p:attrNameLst>
                                          <p:attrName>style.visibility</p:attrName>
                                        </p:attrNameLst>
                                      </p:cBhvr>
                                      <p:to>
                                        <p:strVal val="visible"/>
                                      </p:to>
                                    </p:set>
                                    <p:anim calcmode="lin" valueType="num">
                                      <p:cBhvr additive="base">
                                        <p:cTn id="12" dur="1000" fill="hold"/>
                                        <p:tgtEl>
                                          <p:spTgt spid="237633"/>
                                        </p:tgtEl>
                                        <p:attrNameLst>
                                          <p:attrName>ppt_x</p:attrName>
                                        </p:attrNameLst>
                                      </p:cBhvr>
                                      <p:tavLst>
                                        <p:tav tm="0">
                                          <p:val>
                                            <p:strVal val="#ppt_x"/>
                                          </p:val>
                                        </p:tav>
                                        <p:tav tm="100000">
                                          <p:val>
                                            <p:strVal val="#ppt_x"/>
                                          </p:val>
                                        </p:tav>
                                      </p:tavLst>
                                    </p:anim>
                                    <p:anim calcmode="lin" valueType="num">
                                      <p:cBhvr additive="base">
                                        <p:cTn id="13" dur="1000" fill="hold"/>
                                        <p:tgtEl>
                                          <p:spTgt spid="23763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629" grpId="0" animBg="1"/>
      <p:bldP spid="23763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315200" cy="4572000"/>
          </a:xfrm>
        </p:spPr>
        <p:txBody>
          <a:bodyPr>
            <a:noAutofit/>
          </a:bodyPr>
          <a:lstStyle/>
          <a:p>
            <a:r>
              <a:rPr lang="en-US" sz="2800" dirty="0"/>
              <a:t>On-line corrosion monitoring techniques, ranging from the conventional ultrasonic and eddy current testing to the new and exciting techniques like acoustic emission, help in assessing the deterioration of and remnant life of the component. </a:t>
            </a:r>
            <a:endParaRPr lang="en-US" sz="2800" dirty="0" smtClean="0"/>
          </a:p>
          <a:p>
            <a:r>
              <a:rPr lang="en-US" sz="2800" dirty="0" smtClean="0"/>
              <a:t>Predictive </a:t>
            </a:r>
            <a:r>
              <a:rPr lang="en-US" sz="2800" dirty="0"/>
              <a:t>models based on fitness -for-service methodologies help in assessing the structural integrity of components.</a:t>
            </a:r>
          </a:p>
        </p:txBody>
      </p:sp>
      <p:sp>
        <p:nvSpPr>
          <p:cNvPr id="4" name="Title 1"/>
          <p:cNvSpPr>
            <a:spLocks noGrp="1"/>
          </p:cNvSpPr>
          <p:nvPr>
            <p:ph type="title"/>
          </p:nvPr>
        </p:nvSpPr>
        <p:spPr>
          <a:xfrm>
            <a:off x="914400" y="0"/>
            <a:ext cx="7315200" cy="1154097"/>
          </a:xfrm>
        </p:spPr>
        <p:txBody>
          <a:bodyPr>
            <a:normAutofit fontScale="90000"/>
          </a:bodyPr>
          <a:lstStyle/>
          <a:p>
            <a:pPr algn="ctr"/>
            <a:r>
              <a:rPr lang="en-US" dirty="0" smtClean="0"/>
              <a:t>Vision </a:t>
            </a:r>
            <a:br>
              <a:rPr lang="en-US" dirty="0" smtClean="0"/>
            </a:br>
            <a:r>
              <a:rPr lang="en-US" dirty="0" smtClean="0"/>
              <a:t>for </a:t>
            </a:r>
            <a:r>
              <a:rPr lang="en-US" dirty="0"/>
              <a:t>the future of corrosion control</a:t>
            </a:r>
          </a:p>
        </p:txBody>
      </p:sp>
    </p:spTree>
    <p:extLst>
      <p:ext uri="{BB962C8B-B14F-4D97-AF65-F5344CB8AC3E}">
        <p14:creationId xmlns:p14="http://schemas.microsoft.com/office/powerpoint/2010/main" xmlns="" val="16552066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724400"/>
          </a:xfrm>
        </p:spPr>
        <p:txBody>
          <a:bodyPr>
            <a:noAutofit/>
          </a:bodyPr>
          <a:lstStyle/>
          <a:p>
            <a:r>
              <a:rPr lang="en-US" sz="2800" dirty="0"/>
              <a:t>Improved signal analysis for NDE techniques, accurately assess the type and size of defects and help in assessing ‘fitness for purpose’. </a:t>
            </a:r>
            <a:endParaRPr lang="en-US" sz="2800" dirty="0" smtClean="0"/>
          </a:p>
          <a:p>
            <a:r>
              <a:rPr lang="en-US" sz="2800" dirty="0" smtClean="0"/>
              <a:t>Corrosion </a:t>
            </a:r>
            <a:r>
              <a:rPr lang="en-US" sz="2800" dirty="0"/>
              <a:t>databank - containing methods to correlate the corrosion process to signals from on-line monitoring techniques, besides the regular corrosion parameters like crack growth rates etc. will go a long way in simplification of assessment of corrosion.</a:t>
            </a:r>
          </a:p>
        </p:txBody>
      </p:sp>
      <p:sp>
        <p:nvSpPr>
          <p:cNvPr id="4" name="Title 1"/>
          <p:cNvSpPr>
            <a:spLocks noGrp="1"/>
          </p:cNvSpPr>
          <p:nvPr>
            <p:ph type="title"/>
          </p:nvPr>
        </p:nvSpPr>
        <p:spPr>
          <a:xfrm>
            <a:off x="990600" y="152400"/>
            <a:ext cx="7315200" cy="1154097"/>
          </a:xfrm>
        </p:spPr>
        <p:txBody>
          <a:bodyPr>
            <a:normAutofit fontScale="90000"/>
          </a:bodyPr>
          <a:lstStyle/>
          <a:p>
            <a:pPr algn="ctr"/>
            <a:r>
              <a:rPr lang="en-US" dirty="0" smtClean="0"/>
              <a:t>Vision </a:t>
            </a:r>
            <a:br>
              <a:rPr lang="en-US" dirty="0" smtClean="0"/>
            </a:br>
            <a:r>
              <a:rPr lang="en-US" dirty="0" smtClean="0"/>
              <a:t>for </a:t>
            </a:r>
            <a:r>
              <a:rPr lang="en-US" dirty="0"/>
              <a:t>the future of corrosion control</a:t>
            </a:r>
          </a:p>
        </p:txBody>
      </p:sp>
    </p:spTree>
    <p:extLst>
      <p:ext uri="{BB962C8B-B14F-4D97-AF65-F5344CB8AC3E}">
        <p14:creationId xmlns:p14="http://schemas.microsoft.com/office/powerpoint/2010/main" xmlns="" val="2778762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315200" cy="1154097"/>
          </a:xfrm>
        </p:spPr>
        <p:txBody>
          <a:bodyPr>
            <a:normAutofit fontScale="90000"/>
          </a:bodyPr>
          <a:lstStyle/>
          <a:p>
            <a:r>
              <a:rPr lang="en-US" dirty="0"/>
              <a:t>Fitness-for-service methodologies</a:t>
            </a:r>
          </a:p>
        </p:txBody>
      </p:sp>
      <p:sp>
        <p:nvSpPr>
          <p:cNvPr id="3" name="Content Placeholder 2"/>
          <p:cNvSpPr>
            <a:spLocks noGrp="1"/>
          </p:cNvSpPr>
          <p:nvPr>
            <p:ph idx="1"/>
          </p:nvPr>
        </p:nvSpPr>
        <p:spPr>
          <a:xfrm>
            <a:off x="914400" y="2769833"/>
            <a:ext cx="7315200" cy="2564167"/>
          </a:xfrm>
        </p:spPr>
        <p:txBody>
          <a:bodyPr>
            <a:normAutofit/>
          </a:bodyPr>
          <a:lstStyle/>
          <a:p>
            <a:r>
              <a:rPr lang="en-US" sz="2800" dirty="0"/>
              <a:t>Fitness-for-service (FFS) assessments are quantitative engineering evaluations, which assess the structural integrity of equipment containing planar and /or volumetric flaws for continued service. </a:t>
            </a:r>
          </a:p>
        </p:txBody>
      </p:sp>
    </p:spTree>
    <p:extLst>
      <p:ext uri="{BB962C8B-B14F-4D97-AF65-F5344CB8AC3E}">
        <p14:creationId xmlns:p14="http://schemas.microsoft.com/office/powerpoint/2010/main" xmlns="" val="732355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057400"/>
            <a:ext cx="7315200" cy="3810000"/>
          </a:xfrm>
        </p:spPr>
        <p:txBody>
          <a:bodyPr>
            <a:normAutofit/>
          </a:bodyPr>
          <a:lstStyle/>
          <a:p>
            <a:r>
              <a:rPr lang="en-US" sz="2800" dirty="0"/>
              <a:t>FFS assessments are typically multidisciplinary in nature, requiring cooperation of personnel specialized in the areas of inspection/NDE, corrosion, process chemistry, metallurgy, stress analysis, fracture mechanics and statistical analysis. </a:t>
            </a:r>
          </a:p>
        </p:txBody>
      </p:sp>
      <p:sp>
        <p:nvSpPr>
          <p:cNvPr id="4" name="Title 1"/>
          <p:cNvSpPr>
            <a:spLocks noGrp="1"/>
          </p:cNvSpPr>
          <p:nvPr>
            <p:ph type="title"/>
          </p:nvPr>
        </p:nvSpPr>
        <p:spPr>
          <a:xfrm>
            <a:off x="990600" y="228600"/>
            <a:ext cx="7315200" cy="1154097"/>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1976837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7696200" cy="4724400"/>
          </a:xfrm>
        </p:spPr>
        <p:txBody>
          <a:bodyPr>
            <a:noAutofit/>
          </a:bodyPr>
          <a:lstStyle/>
          <a:p>
            <a:r>
              <a:rPr lang="en-US" sz="2800" dirty="0"/>
              <a:t>FFS assessments are usually undertaken to determine </a:t>
            </a:r>
          </a:p>
          <a:p>
            <a:endParaRPr lang="en-US" sz="2800" dirty="0"/>
          </a:p>
          <a:p>
            <a:pPr marL="914400" indent="-869950">
              <a:buNone/>
            </a:pPr>
            <a:r>
              <a:rPr lang="en-US" sz="2800" dirty="0" smtClean="0"/>
              <a:t>    1</a:t>
            </a:r>
            <a:r>
              <a:rPr lang="en-US" sz="2800" dirty="0"/>
              <a:t>)	If flaws require repair prior to continued </a:t>
            </a:r>
            <a:r>
              <a:rPr lang="en-US" sz="2800" dirty="0" smtClean="0"/>
              <a:t>  service </a:t>
            </a:r>
            <a:endParaRPr lang="en-US" sz="2800" dirty="0"/>
          </a:p>
          <a:p>
            <a:pPr marL="914400" indent="-869950">
              <a:buNone/>
            </a:pPr>
            <a:r>
              <a:rPr lang="en-US" sz="2800" dirty="0" smtClean="0"/>
              <a:t>    2)	If flawed equipment can continue to operate safely until the next scheduled turnaround, and/or </a:t>
            </a:r>
          </a:p>
          <a:p>
            <a:pPr marL="45720" indent="0">
              <a:buNone/>
            </a:pPr>
            <a:r>
              <a:rPr lang="en-US" sz="2800" dirty="0" smtClean="0"/>
              <a:t>    3)</a:t>
            </a:r>
            <a:r>
              <a:rPr lang="en-US" sz="2800" dirty="0"/>
              <a:t>	If the equipment needs to be replaced.</a:t>
            </a:r>
          </a:p>
          <a:p>
            <a:endParaRPr lang="en-US" sz="2800" dirty="0"/>
          </a:p>
        </p:txBody>
      </p:sp>
      <p:sp>
        <p:nvSpPr>
          <p:cNvPr id="4" name="Title 1"/>
          <p:cNvSpPr>
            <a:spLocks noGrp="1"/>
          </p:cNvSpPr>
          <p:nvPr>
            <p:ph type="title"/>
          </p:nvPr>
        </p:nvSpPr>
        <p:spPr>
          <a:xfrm>
            <a:off x="1143000" y="609600"/>
            <a:ext cx="7315200" cy="1154113"/>
          </a:xfrm>
        </p:spPr>
        <p:txBody>
          <a:bodyPr>
            <a:normAutofit fontScale="90000"/>
          </a:bodyPr>
          <a:lstStyle/>
          <a:p>
            <a:r>
              <a:rPr lang="en-US" dirty="0"/>
              <a:t>Fitness-for-service methodologies</a:t>
            </a:r>
          </a:p>
        </p:txBody>
      </p:sp>
    </p:spTree>
    <p:extLst>
      <p:ext uri="{BB962C8B-B14F-4D97-AF65-F5344CB8AC3E}">
        <p14:creationId xmlns:p14="http://schemas.microsoft.com/office/powerpoint/2010/main" xmlns="" val="30908948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1221</TotalTime>
  <Words>3287</Words>
  <Application>Microsoft Office PowerPoint</Application>
  <PresentationFormat>On-screen Show (4:3)</PresentationFormat>
  <Paragraphs>333</Paragraphs>
  <Slides>67</Slides>
  <Notes>67</Notes>
  <HiddenSlides>0</HiddenSlides>
  <MMClips>0</MMClips>
  <ScaleCrop>false</ScaleCrop>
  <HeadingPairs>
    <vt:vector size="4" baseType="variant">
      <vt:variant>
        <vt:lpstr>Theme</vt:lpstr>
      </vt:variant>
      <vt:variant>
        <vt:i4>2</vt:i4>
      </vt:variant>
      <vt:variant>
        <vt:lpstr>Slide Titles</vt:lpstr>
      </vt:variant>
      <vt:variant>
        <vt:i4>67</vt:i4>
      </vt:variant>
    </vt:vector>
  </HeadingPairs>
  <TitlesOfParts>
    <vt:vector size="69" baseType="lpstr">
      <vt:lpstr>Perspective</vt:lpstr>
      <vt:lpstr>Curtain Call</vt:lpstr>
      <vt:lpstr>Strategy and vision for the future of corrosion control</vt:lpstr>
      <vt:lpstr>Prediction and Assessment of Corrosion</vt:lpstr>
      <vt:lpstr>Prediction and Assessment of Corrosion</vt:lpstr>
      <vt:lpstr>Development and use of predictive models</vt:lpstr>
      <vt:lpstr>Development and use of predictive models</vt:lpstr>
      <vt:lpstr>Development and use of predictive models</vt:lpstr>
      <vt:lpstr>Fitness-for-service methodologies</vt:lpstr>
      <vt:lpstr>Fitness-for-service methodologies</vt:lpstr>
      <vt:lpstr>Fitness-for-service methodologies</vt:lpstr>
      <vt:lpstr>Fitness-for-service methodologies</vt:lpstr>
      <vt:lpstr>Fitness-for-service methodologies</vt:lpstr>
      <vt:lpstr>Fitness-for-service methodologies</vt:lpstr>
      <vt:lpstr>Fitness-for-service methodologies</vt:lpstr>
      <vt:lpstr>Fitness-for-service methodologies</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Laboratory simulation and corrosion testing</vt:lpstr>
      <vt:lpstr>FUTURE DIRECTIONS</vt:lpstr>
      <vt:lpstr>FUTURE DIRECTIONS</vt:lpstr>
      <vt:lpstr>FUTURE DIRECTIONS</vt:lpstr>
      <vt:lpstr>FUTURE DIRECTIONS</vt:lpstr>
      <vt:lpstr>FUTURE DIRECTIONS</vt:lpstr>
      <vt:lpstr>FUTURE DIRECTIONS</vt:lpstr>
      <vt:lpstr>FUTURE DIRECTIONS</vt:lpstr>
      <vt:lpstr>FUTURE DIRECTIONS</vt:lpstr>
      <vt:lpstr>FUTURE DIRECTIONS</vt:lpstr>
      <vt:lpstr>FUTURE DIRECTIONS</vt:lpstr>
      <vt:lpstr>FUTURE DIRECTIONS</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 ‘heat exchanger tubes problem - a case in place’</vt:lpstr>
      <vt:lpstr>Quantification of corrosion damage ‘heat exchanger tubes problem - a case in place’</vt:lpstr>
      <vt:lpstr>Quantification of corrosion damage ‘heat exchanger tubes problem - a case in place’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Quantification of corrosion damage</vt:lpstr>
      <vt:lpstr>Vision  for the future of corrosion control</vt:lpstr>
      <vt:lpstr>Vision  for the future of corrosion control</vt:lpstr>
      <vt:lpstr>Vision  for the future of corrosion control</vt:lpstr>
      <vt:lpstr>Slide 65</vt:lpstr>
      <vt:lpstr>Vision  for the future of corrosion control</vt:lpstr>
      <vt:lpstr>Vision  for the future of corrosion control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and vision for the future of corrosion control</dc:title>
  <dc:creator>oshoght</dc:creator>
  <cp:lastModifiedBy>ANAM</cp:lastModifiedBy>
  <cp:revision>42</cp:revision>
  <dcterms:created xsi:type="dcterms:W3CDTF">2014-01-24T17:40:01Z</dcterms:created>
  <dcterms:modified xsi:type="dcterms:W3CDTF">2014-01-28T03:16:10Z</dcterms:modified>
</cp:coreProperties>
</file>